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9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AC87E3-AC0D-4211-8845-C741ACE16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1A226A-0438-4EB4-88AD-A75474CC4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14BF20-9CE2-4FC6-B799-EF3FA44A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F8904C-0DC6-46E0-AC3C-BEFD8A90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BC5CE1-B7DA-4D63-9A7B-A48B35799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11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D3D01-9C56-4935-A766-598D98FA7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89CC07-AECA-4A78-AEF7-336D3C739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6E28D7-7525-4B78-A830-DC5B46EEC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787771-F698-4002-BB82-692559E4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9DBAAB-06CC-4631-ADAB-CF3BAEB2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29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6225F1-8F67-4832-A211-9655A1419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3D0C26-0844-4166-A4F7-F2EE57361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5C1C97-863B-4123-AE61-475485A06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49EA9C-0D81-439E-9383-14B38ADD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6E88A1-B82E-4ECB-BD84-7BC9DA35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9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1747F3-B48F-44F5-A803-80555402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17556C-4819-4086-A3B6-8BAC9A0E3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AD2DD53-8C18-4B5A-8626-F9890E340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013110-FB05-4177-AF5D-0B526D9A3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5D7C35-AE33-4DF9-ABC2-FD4BC48C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F0190C-446D-4A5D-8FBF-A2DF37572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34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C42DBC-0196-4279-B757-C80A9D03C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662653-A253-4C35-81D2-AAB9AD59A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2891100-C669-4570-93BC-8D0A36B2E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9B3DDC-E459-454A-A880-15A27A861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2BD53D5-F7CF-4F47-BE51-187A84C0C4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76BA5D0-DE8B-406D-B4ED-8FDDA7007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99AC602-4366-492A-9A55-B764C2484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C3D9843-EC7A-4A47-B1F3-7E654B1A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7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545C47-EFEF-4E98-A30C-5FDE73A1D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B4DF02-BA5D-4C75-BC27-B31B5398D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B6CEF86-229B-4369-AD63-7EF98FA1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82959DB-9508-4E81-8D5C-F459C3038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097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AF0CCD1-632F-4E72-B9CF-C8E954B1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6837F1E-D8C2-4A3E-BC0C-5B579FB4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1508C3-A737-4749-A033-E77D6A335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5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1A1951-4303-4F48-92A0-F995F3C9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60C958-EBEF-4621-AB8C-035820816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2258423-5C68-45E6-AABF-475ADC57C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1C0DF7E-64FC-495E-8AF7-4368F3CEB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5BABD5-A73E-4BA9-AC04-200603F7C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60F301-5495-4827-90BE-84000DC18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17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3B9A27-1EE2-4EC6-B35E-B638A57A1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6F1CB0-6900-4D55-91A7-248704188C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36D868C-5278-4792-942F-9498F3544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1AA951-2FB6-49E9-8606-6C0FB1A3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0827AB-7C0F-4E58-AF04-2C7A3199C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9E5DE3-1479-4FA4-B96B-1E9213D0C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596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1519DA-DFA2-4349-BC39-46A2FFBF5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700937-7E8A-4C4E-9787-4A6974331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3261DD-F7DA-45AD-A25B-2DDCB4480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008D28-85E4-40E6-B4D1-88AA61B3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B9CE1A-2684-491B-9E4D-17C5995D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10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44B13DE-4941-40B5-8358-82BEA858E7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505BFB7-0703-4129-8CF1-438D4CCC7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B505C9-AD9B-46F8-A5ED-F2B61DDA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F395D5-53CD-4036-9512-1F4C1A66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18470A-C303-4232-A480-88B1EB0CA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3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D1BB9D8-D0A8-422B-A3D4-ED433561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873D7C-D231-4B11-B409-1390D0AE1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EF70BD-1455-4AA6-9AB8-BEAEF065E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07D66-9787-4A2E-9CD2-8E1672C0C680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043557-DC35-4A08-8047-12FF0041C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E51356-1CE3-451E-BC3D-75DA205354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156FE-B9EA-4149-BE36-7D22C913AD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37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link.springer.com/article/10.1007/s00285-008-0197-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43115D3B-1040-4C17-818B-B3FE22C54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3950" y="1847850"/>
            <a:ext cx="9944100" cy="4171950"/>
          </a:xfrm>
        </p:spPr>
        <p:txBody>
          <a:bodyPr>
            <a:normAutofit lnSpcReduction="10000"/>
          </a:bodyPr>
          <a:lstStyle/>
          <a:p>
            <a:r>
              <a:rPr lang="en-US" altLang="zh-CN" sz="4000" b="1" dirty="0"/>
              <a:t>From Discrete Model to Continuum Limit</a:t>
            </a:r>
            <a:endParaRPr lang="zh-CN" altLang="zh-CN" sz="4000" dirty="0"/>
          </a:p>
          <a:p>
            <a:r>
              <a:rPr lang="en-US" altLang="zh-CN" dirty="0"/>
              <a:t> </a:t>
            </a:r>
            <a:endParaRPr lang="zh-CN" altLang="zh-CN" dirty="0"/>
          </a:p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Jinghao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Chen</a:t>
            </a: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April 27, 2020</a:t>
            </a: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/>
              <a:t> 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zh-CN" dirty="0"/>
          </a:p>
          <a:p>
            <a:r>
              <a:rPr lang="en-US" altLang="zh-CN" i="1" dirty="0"/>
              <a:t>*  “paper” in the following content refers to </a:t>
            </a:r>
            <a:r>
              <a:rPr lang="en-US" altLang="zh-CN" i="1" u="sng" dirty="0" err="1">
                <a:hlinkClick r:id="rId2"/>
              </a:rPr>
              <a:t>Anguige’s</a:t>
            </a:r>
            <a:r>
              <a:rPr lang="en-US" altLang="zh-CN" i="1" u="sng" dirty="0">
                <a:hlinkClick r:id="rId2"/>
              </a:rPr>
              <a:t> paper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819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32785-2639-406A-830F-0C1D9A719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477678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b="1" dirty="0"/>
              <a:t>Section 1.</a:t>
            </a:r>
          </a:p>
          <a:p>
            <a:pPr marL="0" indent="0" algn="ctr">
              <a:buNone/>
            </a:pPr>
            <a:r>
              <a:rPr lang="en-US" altLang="zh-CN" b="1" dirty="0"/>
              <a:t>Deriving Continuum Limit from Discrete Model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942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BED64AB-3E5D-49DE-8A1F-476141AE79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850" y="711993"/>
                <a:ext cx="11601450" cy="5434013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Our original (discrete) conservation equation is the following: (equation 4 in the paper)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𝐽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+</m:t>
                        </m:r>
                        <m:f>
                          <m:fPr>
                            <m:ctrlPr>
                              <a:rPr lang="zh-CN" altLang="zh-CN" i="1"/>
                            </m:ctrlPr>
                          </m:fPr>
                          <m:num>
                            <m:r>
                              <a:rPr lang="en-US" altLang="zh-CN" i="1"/>
                              <m:t>1</m:t>
                            </m:r>
                          </m:num>
                          <m:den>
                            <m:r>
                              <a:rPr lang="en-US" altLang="zh-CN" i="1"/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altLang="zh-CN" dirty="0"/>
                  <a:t> is the net flux of particles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𝑥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</m:oMath>
                </a14:m>
                <a:r>
                  <a:rPr lang="en-US" altLang="zh-CN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𝑥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+1</m:t>
                        </m:r>
                      </m:sub>
                    </m:sSub>
                  </m:oMath>
                </a14:m>
                <a:r>
                  <a:rPr lang="en-US" altLang="zh-CN" dirty="0"/>
                  <a:t>, where (equation 7 in the paper, from 4 to 7 will be verified in section 3)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𝐽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1</m:t>
                              </m:r>
                            </m:num>
                            <m:den>
                              <m:r>
                                <a:rPr lang="en-US" altLang="zh-CN" i="1"/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  <m:r>
                        <a:rPr lang="en-US" altLang="zh-CN" i="1"/>
                        <m:t>   </m:t>
                      </m:r>
                      <m:r>
                        <a:rPr lang="en-US" altLang="zh-CN" i="1"/>
                        <m:t>𝑤𝑖𝑡h</m:t>
                      </m:r>
                      <m:r>
                        <a:rPr lang="en-US" altLang="zh-CN" i="1"/>
                        <m:t>  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𝑅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1−</m:t>
                          </m:r>
                          <m:r>
                            <a:rPr lang="en-US" altLang="zh-CN" i="1"/>
                            <m:t>𝛼</m:t>
                          </m:r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𝛼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  <m:r>
                                <a:rPr lang="en-US" altLang="zh-CN" i="1"/>
                                <m:t>+1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Our goal here is to prove the limit of this discrete model is the following continuum form: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Where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r>
                      <a:rPr lang="en-US" altLang="zh-CN" i="1"/>
                      <m:t>(1−2</m:t>
                    </m:r>
                    <m:r>
                      <a:rPr lang="en-US" altLang="zh-CN" i="1"/>
                      <m:t>𝛼𝜌</m:t>
                    </m:r>
                    <m:r>
                      <a:rPr lang="en-US" altLang="zh-CN" i="1"/>
                      <m:t>+</m:t>
                    </m:r>
                    <m:r>
                      <a:rPr lang="en-US" altLang="zh-CN" i="1"/>
                      <m:t>𝛼</m:t>
                    </m:r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a:rPr lang="en-US" altLang="zh-CN" i="1"/>
                          <m:t>𝜌</m:t>
                        </m:r>
                      </m:e>
                      <m:sup>
                        <m:r>
                          <a:rPr lang="en-US" altLang="zh-CN" i="1"/>
                          <m:t>2</m:t>
                        </m:r>
                      </m:sup>
                    </m:sSup>
                    <m:r>
                      <a:rPr lang="en-US" altLang="zh-CN" i="1"/>
                      <m:t>)</m:t>
                    </m:r>
                  </m:oMath>
                </a14:m>
                <a:r>
                  <a:rPr lang="en-US" altLang="zh-CN" dirty="0"/>
                  <a:t> is defined in the paper with diffusivity </a:t>
                </a:r>
                <a14:m>
                  <m:oMath xmlns:m="http://schemas.openxmlformats.org/officeDocument/2006/math">
                    <m:r>
                      <a:rPr lang="en-US" altLang="zh-CN" i="1"/>
                      <m:t>𝐷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a:rPr lang="en-US" altLang="zh-CN" i="1"/>
                          <m:t>𝐾</m:t>
                        </m:r>
                      </m:e>
                      <m:sup>
                        <m:r>
                          <a:rPr lang="en-US" altLang="zh-CN" i="1"/>
                          <m:t>′</m:t>
                        </m:r>
                      </m:sup>
                    </m:sSup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BED64AB-3E5D-49DE-8A1F-476141AE79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850" y="711993"/>
                <a:ext cx="11601450" cy="5434013"/>
              </a:xfrm>
              <a:blipFill>
                <a:blip r:embed="rId2"/>
                <a:stretch>
                  <a:fillRect l="-420" t="-1908" r="-9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4779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63E9F18-C5CB-4533-AE7B-A97BF05C95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819150"/>
                <a:ext cx="10696575" cy="5357813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/>
                        </m:ctrlPr>
                      </m:sSubPr>
                      <m:e>
                        <m:r>
                          <a:rPr lang="en-US" altLang="zh-CN" i="1"/>
                          <m:t>𝑅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  <m:r>
                      <m:rPr>
                        <m:aln/>
                      </m:rPr>
                      <a:rPr lang="en-US" altLang="zh-CN" i="1"/>
                      <m:t>=</m:t>
                    </m:r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1−</m:t>
                        </m:r>
                        <m:r>
                          <a:rPr lang="en-US" altLang="zh-CN" i="1"/>
                          <m:t>𝛼</m:t>
                        </m:r>
                        <m:r>
                          <a:rPr lang="en-US" altLang="zh-CN" i="1"/>
                          <m:t>+</m:t>
                        </m:r>
                        <m:r>
                          <a:rPr lang="en-US" altLang="zh-CN" i="1"/>
                          <m:t>𝛼</m:t>
                        </m:r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𝜌</m:t>
                                </m:r>
                              </m:e>
                              <m:sub>
                                <m:r>
                                  <a:rPr lang="en-US" altLang="zh-CN" i="1"/>
                                  <m:t>𝑖</m:t>
                                </m:r>
                                <m:r>
                                  <a:rPr lang="en-US" altLang="zh-CN" i="1"/>
                                  <m:t>−1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𝜌</m:t>
                                </m:r>
                              </m:e>
                              <m:sub>
                                <m:r>
                                  <a:rPr lang="en-US" altLang="zh-CN" i="1"/>
                                  <m:t>𝑖</m:t>
                                </m:r>
                                <m:r>
                                  <a:rPr lang="en-US" altLang="zh-CN" i="1"/>
                                  <m:t>+1</m:t>
                                </m:r>
                              </m:sub>
                            </m:sSub>
                            <m:r>
                              <a:rPr lang="en-US" altLang="zh-CN" i="1"/>
                              <m:t>−</m:t>
                            </m:r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𝜌</m:t>
                                </m:r>
                              </m:e>
                              <m:sub>
                                <m:r>
                                  <a:rPr lang="en-US" altLang="zh-CN" i="1"/>
                                  <m:t>𝑖</m:t>
                                </m:r>
                                <m:r>
                                  <a:rPr lang="en-US" altLang="zh-CN" i="1"/>
                                  <m:t>−1</m:t>
                                </m:r>
                              </m:sub>
                            </m:sSub>
                            <m:r>
                              <a:rPr lang="en-US" altLang="zh-CN" i="1"/>
                              <m:t>−</m:t>
                            </m:r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𝜌</m:t>
                                </m:r>
                              </m:e>
                              <m:sub>
                                <m:r>
                                  <a:rPr lang="en-US" altLang="zh-CN" i="1"/>
                                  <m:t>𝑖</m:t>
                                </m:r>
                                <m:r>
                                  <a:rPr lang="en-US" altLang="zh-CN" i="1"/>
                                  <m:t>+1</m:t>
                                </m:r>
                              </m:sub>
                            </m:sSub>
                            <m:r>
                              <a:rPr lang="en-US" altLang="zh-CN" i="1"/>
                              <m:t>+1</m:t>
                            </m:r>
                          </m:e>
                        </m:d>
                      </m:e>
                    </m:d>
                  </m:oMath>
                </a14:m>
                <a:br>
                  <a:rPr lang="zh-CN" altLang="zh-CN" dirty="0"/>
                </a:br>
                <a14:m>
                  <m:oMath xmlns:m="http://schemas.openxmlformats.org/officeDocument/2006/math">
                    <m:r>
                      <m:rPr>
                        <m:aln/>
                      </m:rPr>
                      <a:rPr lang="en-US" altLang="zh-CN" i="1"/>
                      <m:t>=</m:t>
                    </m:r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1−</m:t>
                        </m:r>
                        <m:r>
                          <a:rPr lang="en-US" altLang="zh-CN" i="1"/>
                          <m:t>𝛼</m:t>
                        </m:r>
                        <m:r>
                          <a:rPr lang="en-US" altLang="zh-CN" i="1"/>
                          <m:t>+</m:t>
                        </m:r>
                        <m:r>
                          <a:rPr lang="en-US" altLang="zh-CN" i="1"/>
                          <m:t>𝛼</m:t>
                        </m:r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+1</m:t>
                            </m:r>
                          </m:sub>
                        </m:sSub>
                        <m:r>
                          <a:rPr lang="en-US" altLang="zh-CN" i="1"/>
                          <m:t>−</m:t>
                        </m:r>
                        <m:r>
                          <a:rPr lang="en-US" altLang="zh-CN" i="1"/>
                          <m:t>𝛼</m:t>
                        </m:r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  <m:r>
                          <a:rPr lang="en-US" altLang="zh-CN" i="1"/>
                          <m:t>−</m:t>
                        </m:r>
                        <m:r>
                          <a:rPr lang="en-US" altLang="zh-CN" i="1"/>
                          <m:t>𝛼</m:t>
                        </m:r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+1</m:t>
                            </m:r>
                          </m:sub>
                        </m:sSub>
                        <m:r>
                          <a:rPr lang="en-US" altLang="zh-CN" i="1"/>
                          <m:t>+</m:t>
                        </m:r>
                        <m:r>
                          <a:rPr lang="en-US" altLang="zh-CN" i="1"/>
                          <m:t>𝛼</m:t>
                        </m:r>
                      </m:e>
                    </m:d>
                  </m:oMath>
                </a14:m>
                <a:br>
                  <a:rPr lang="zh-CN" altLang="zh-CN" dirty="0"/>
                </a:br>
                <a14:m>
                  <m:oMath xmlns:m="http://schemas.openxmlformats.org/officeDocument/2006/math">
                    <m:r>
                      <m:rPr>
                        <m:aln/>
                      </m:rPr>
                      <a:rPr lang="en-US" altLang="zh-CN" i="1"/>
                      <m:t>=</m:t>
                    </m:r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1+</m:t>
                        </m:r>
                        <m:r>
                          <a:rPr lang="en-US" altLang="zh-CN" i="1"/>
                          <m:t>𝛼</m:t>
                        </m:r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+1</m:t>
                            </m:r>
                          </m:sub>
                        </m:sSub>
                        <m:r>
                          <a:rPr lang="en-US" altLang="zh-CN" i="1"/>
                          <m:t>−</m:t>
                        </m:r>
                        <m:r>
                          <a:rPr lang="en-US" altLang="zh-CN" i="1"/>
                          <m:t>𝛼</m:t>
                        </m:r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  <m:r>
                          <a:rPr lang="en-US" altLang="zh-CN" i="1"/>
                          <m:t>−</m:t>
                        </m:r>
                        <m:r>
                          <a:rPr lang="en-US" altLang="zh-CN" i="1"/>
                          <m:t>𝛼</m:t>
                        </m:r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+1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endParaRPr lang="zh-CN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−1</m:t>
                        </m:r>
                      </m:sub>
                    </m:sSub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</m:sub>
                        </m:sSub>
                        <m:r>
                          <a:rPr lang="en-US" altLang="zh-CN" i="1"/>
                          <m:t>−</m:t>
                        </m:r>
                        <m:r>
                          <a:rPr lang="en-US" altLang="zh-CN" i="1"/>
                          <m:t>h</m:t>
                        </m:r>
                      </m:e>
                    </m:d>
                  </m:oMath>
                </a14:m>
                <a:endParaRPr lang="en-US" altLang="zh-CN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𝜌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−</m:t>
                      </m:r>
                      <m:r>
                        <a:rPr lang="en-US" altLang="zh-CN" i="1"/>
                        <m:t>h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𝜌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𝜌</m:t>
                          </m:r>
                        </m:e>
                        <m:sup>
                          <m:r>
                            <a:rPr lang="en-US" altLang="zh-CN" i="1"/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−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𝜌</m:t>
                          </m:r>
                        </m:e>
                        <m:sup>
                          <m:r>
                            <a:rPr lang="en-US" altLang="zh-CN" i="1"/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r>
                        <a:rPr lang="en-US" altLang="zh-CN" i="1"/>
                        <m:t>−</m:t>
                      </m:r>
                      <m:r>
                        <a:rPr lang="en-US" altLang="zh-CN" i="1"/>
                        <m:t>h</m:t>
                      </m:r>
                      <m:sSubSup>
                        <m:sSubSupPr>
                          <m:ctrlPr>
                            <a:rPr lang="zh-CN" altLang="zh-CN" i="1"/>
                          </m:ctrlPr>
                        </m:sSubSup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  <m:sup>
                          <m:r>
                            <a:rPr lang="en-US" altLang="zh-CN" i="1"/>
                            <m:t>′</m:t>
                          </m:r>
                        </m:sup>
                      </m:sSubSup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zh-CN" altLang="zh-CN" i="1"/>
                          </m:ctrlPr>
                        </m:sSubSup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  <m:sup>
                          <m:r>
                            <a:rPr lang="en-US" altLang="zh-CN" i="1"/>
                            <m:t>′′</m:t>
                          </m:r>
                        </m:sup>
                      </m:sSubSup>
                      <m:r>
                        <a:rPr lang="en-US" altLang="zh-CN" i="1"/>
                        <m:t>−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6</m:t>
                          </m:r>
                        </m:den>
                      </m:f>
                      <m:sSubSup>
                        <m:sSubSupPr>
                          <m:ctrlPr>
                            <a:rPr lang="zh-CN" altLang="zh-CN" i="1"/>
                          </m:ctrlPr>
                        </m:sSubSup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  <m:sup>
                          <m:r>
                            <a:rPr lang="en-US" altLang="zh-CN" i="1"/>
                            <m:t>′′′</m:t>
                          </m:r>
                        </m:sup>
                      </m:sSubSup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endParaRPr lang="zh-CN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+1</m:t>
                        </m:r>
                      </m:sub>
                    </m:sSub>
                    <m:r>
                      <a:rPr lang="en-US" altLang="zh-CN" i="1"/>
                      <m:t>=</m:t>
                    </m:r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  <m:r>
                      <a:rPr lang="en-US" altLang="zh-CN" i="1"/>
                      <m:t>+</m:t>
                    </m:r>
                    <m:r>
                      <a:rPr lang="en-US" altLang="zh-CN" i="1"/>
                      <m:t>h</m:t>
                    </m:r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  <m:sup>
                        <m:r>
                          <a:rPr lang="en-US" altLang="zh-CN" i="1"/>
                          <m:t>′</m:t>
                        </m:r>
                      </m:sup>
                    </m:sSubSup>
                    <m:r>
                      <a:rPr lang="en-US" altLang="zh-CN" i="1"/>
                      <m:t>+</m:t>
                    </m:r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h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i="1"/>
                          <m:t>2</m:t>
                        </m:r>
                      </m:den>
                    </m:f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  <m:sup>
                        <m:r>
                          <a:rPr lang="en-US" altLang="zh-CN" i="1"/>
                          <m:t>′′</m:t>
                        </m:r>
                      </m:sup>
                    </m:sSubSup>
                    <m:r>
                      <a:rPr lang="en-US" altLang="zh-CN" i="1"/>
                      <m:t>+</m:t>
                    </m:r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h</m:t>
                            </m:r>
                          </m:e>
                          <m:sup>
                            <m:r>
                              <a:rPr lang="en-US" altLang="zh-CN" i="1"/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altLang="zh-CN" i="1"/>
                          <m:t>6</m:t>
                        </m:r>
                      </m:den>
                    </m:f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  <m:sup>
                        <m:r>
                          <a:rPr lang="en-US" altLang="zh-CN" i="1"/>
                          <m:t>′′′</m:t>
                        </m:r>
                      </m:sup>
                    </m:sSubSup>
                    <m:r>
                      <a:rPr lang="en-US" altLang="zh-CN" i="1"/>
                      <m:t>+</m:t>
                    </m:r>
                    <m:r>
                      <m:rPr>
                        <m:sty m:val="p"/>
                      </m:rPr>
                      <a:rPr lang="en-US" altLang="zh-CN"/>
                      <m:t>Ο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h</m:t>
                            </m:r>
                          </m:e>
                          <m:sup>
                            <m:r>
                              <a:rPr lang="en-US" altLang="zh-CN" i="1"/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63E9F18-C5CB-4533-AE7B-A97BF05C95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819150"/>
                <a:ext cx="10696575" cy="535781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5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8675" y="762000"/>
                <a:ext cx="10525125" cy="5157788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Plug in the discrete expression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𝑅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</m:oMath>
                </a14:m>
                <a:r>
                  <a:rPr lang="en-US" altLang="zh-CN" dirty="0"/>
                  <a:t>, we see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𝑅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1−2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𝛼</m:t>
                          </m:r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bSup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𝛼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zh-CN" altLang="zh-CN" i="1"/>
                                  </m:ctrlPr>
                                </m:sSubSup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i="1"/>
                                    <m:t>′′</m:t>
                                  </m:r>
                                </m:sup>
                              </m:sSubSup>
                              <m:r>
                                <a:rPr lang="en-US" altLang="zh-CN" i="1"/>
                                <m:t>−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zh-CN" altLang="zh-CN" i="1"/>
                                      </m:ctrlPr>
                                    </m:sSubSup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i="1"/>
                                        <m:t>′</m:t>
                                      </m:r>
                                    </m:sup>
                                  </m:sSubSup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−</m:t>
                              </m:r>
                              <m:sSubSup>
                                <m:sSubSupPr>
                                  <m:ctrlPr>
                                    <a:rPr lang="zh-CN" altLang="zh-CN" i="1"/>
                                  </m:ctrlPr>
                                </m:sSubSup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i="1"/>
                                    <m:t>′′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/>
                            <m:t>Ο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1−2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𝛼</m:t>
                          </m:r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altLang="zh-CN" i="1"/>
                        <m:t>+</m:t>
                      </m:r>
                      <m:r>
                        <a:rPr lang="en-US" altLang="zh-CN" i="1"/>
                        <m:t>𝛼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h</m:t>
                          </m:r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b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zh-CN" altLang="zh-CN" i="1"/>
                                  </m:ctrlPr>
                                </m:sSubSup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i="1"/>
                                    <m:t>′</m:t>
                                  </m:r>
                                </m:sup>
                              </m:sSubSup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bSup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h</m:t>
                          </m:r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Here recall that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r>
                      <a:rPr lang="en-US" altLang="zh-CN" i="1"/>
                      <m:t>(1−2</m:t>
                    </m:r>
                    <m:r>
                      <a:rPr lang="en-US" altLang="zh-CN" i="1"/>
                      <m:t>𝛼𝜌</m:t>
                    </m:r>
                    <m:r>
                      <a:rPr lang="en-US" altLang="zh-CN" i="1"/>
                      <m:t>+</m:t>
                    </m:r>
                    <m:r>
                      <a:rPr lang="en-US" altLang="zh-CN" i="1"/>
                      <m:t>𝛼</m:t>
                    </m:r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a:rPr lang="en-US" altLang="zh-CN" i="1"/>
                          <m:t>𝜌</m:t>
                        </m:r>
                      </m:e>
                      <m:sup>
                        <m:r>
                          <a:rPr lang="en-US" altLang="zh-CN" i="1"/>
                          <m:t>2</m:t>
                        </m:r>
                      </m:sup>
                    </m:sSup>
                    <m:r>
                      <a:rPr lang="en-US" altLang="zh-CN" i="1"/>
                      <m:t>)</m:t>
                    </m:r>
                  </m:oMath>
                </a14:m>
                <a:r>
                  <a:rPr lang="en-US" altLang="zh-CN" dirty="0"/>
                  <a:t> as we mentioned before, and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𝑓</m:t>
                          </m:r>
                        </m:e>
                      </m:d>
                      <m:r>
                        <a:rPr lang="en-US" altLang="zh-CN" i="1"/>
                        <m:t>≔</m:t>
                      </m:r>
                      <m:r>
                        <a:rPr lang="en-US" altLang="zh-CN" i="1"/>
                        <m:t>𝛼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𝑓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𝑓</m:t>
                              </m:r>
                            </m:e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𝑓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𝑓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𝑓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𝑓</m:t>
                              </m:r>
                            </m:e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675" y="762000"/>
                <a:ext cx="10525125" cy="5157788"/>
              </a:xfrm>
              <a:blipFill>
                <a:blip r:embed="rId2"/>
                <a:stretch>
                  <a:fillRect l="-1042" t="-17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943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134600" cy="41179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Similarly, we can get</a:t>
                </a:r>
              </a:p>
              <a:p>
                <a:pPr marL="0" indent="0">
                  <a:buNone/>
                </a:pPr>
                <a:endParaRPr lang="zh-CN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𝑅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−1</m:t>
                        </m:r>
                      </m:sub>
                    </m:sSub>
                    <m:r>
                      <a:rPr lang="en-US" altLang="zh-CN" i="1"/>
                      <m:t>=</m:t>
                    </m:r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</m:e>
                    </m:d>
                    <m:r>
                      <a:rPr lang="en-US" altLang="zh-CN" i="1"/>
                      <m:t>+</m:t>
                    </m:r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a:rPr lang="en-US" altLang="zh-CN" i="1"/>
                          <m:t>h</m:t>
                        </m:r>
                      </m:e>
                      <m:sup>
                        <m:r>
                          <a:rPr lang="en-US" altLang="zh-CN" i="1"/>
                          <m:t>2</m:t>
                        </m:r>
                      </m:sup>
                    </m:sSup>
                    <m:r>
                      <a:rPr lang="en-US" altLang="zh-CN" i="1"/>
                      <m:t>𝐻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</m:e>
                    </m:d>
                    <m:r>
                      <a:rPr lang="en-US" altLang="zh-CN" i="1"/>
                      <m:t>+</m:t>
                    </m:r>
                    <m:r>
                      <m:rPr>
                        <m:sty m:val="p"/>
                      </m:rPr>
                      <a:rPr lang="en-US" altLang="zh-CN"/>
                      <m:t>Ο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h</m:t>
                            </m:r>
                          </m:e>
                          <m:sup>
                            <m:r>
                              <a:rPr lang="en-US" altLang="zh-CN" i="1"/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zh-CN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𝑅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+1</m:t>
                        </m:r>
                      </m:sub>
                    </m:sSub>
                    <m:r>
                      <a:rPr lang="en-US" altLang="zh-CN" i="1"/>
                      <m:t>=</m:t>
                    </m:r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+1</m:t>
                            </m:r>
                          </m:sub>
                        </m:sSub>
                      </m:e>
                    </m:d>
                    <m:r>
                      <a:rPr lang="en-US" altLang="zh-CN" i="1"/>
                      <m:t>+</m:t>
                    </m:r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a:rPr lang="en-US" altLang="zh-CN" i="1"/>
                          <m:t>h</m:t>
                        </m:r>
                      </m:e>
                      <m:sup>
                        <m:r>
                          <a:rPr lang="en-US" altLang="zh-CN" i="1"/>
                          <m:t>2</m:t>
                        </m:r>
                      </m:sup>
                    </m:sSup>
                    <m:r>
                      <a:rPr lang="en-US" altLang="zh-CN" i="1"/>
                      <m:t>𝐻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+1</m:t>
                            </m:r>
                          </m:sub>
                        </m:sSub>
                      </m:e>
                    </m:d>
                    <m:r>
                      <a:rPr lang="en-US" altLang="zh-CN" i="1"/>
                      <m:t>+</m:t>
                    </m:r>
                    <m:r>
                      <m:rPr>
                        <m:sty m:val="p"/>
                      </m:rPr>
                      <a:rPr lang="en-US" altLang="zh-CN"/>
                      <m:t>Ο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h</m:t>
                            </m:r>
                          </m:e>
                          <m:sup>
                            <m:r>
                              <a:rPr lang="en-US" altLang="zh-CN" i="1"/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134600" cy="4117975"/>
              </a:xfrm>
              <a:blipFill>
                <a:blip r:embed="rId2"/>
                <a:stretch>
                  <a:fillRect l="-1264" t="-26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53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3825" y="866775"/>
                <a:ext cx="11906249" cy="4886325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Now let’s turn back to our discrete conservation equation: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  <m:r>
                            <a:rPr lang="en-US" altLang="zh-CN" i="1"/>
                            <m:t>−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r>
                            <a:rPr lang="en-US" altLang="zh-CN" i="1"/>
                            <m:t>+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−2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−2</m:t>
                          </m:r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i="1"/>
                        <m:t>+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𝐻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𝐻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−2</m:t>
                          </m:r>
                          <m:r>
                            <a:rPr lang="en-US" altLang="zh-CN" i="1"/>
                            <m:t>𝐻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i="1"/>
                                <m:t>)−</m:t>
                              </m:r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i="1"/>
                                <m:t>)</m:t>
                              </m:r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  <m:r>
                            <a:rPr lang="en-US" altLang="zh-CN" i="1"/>
                            <m:t>−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i="1"/>
                                <m:t>)−</m:t>
                              </m:r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  <m:r>
                                <a:rPr lang="en-US" altLang="zh-CN" i="1"/>
                                <m:t>)</m:t>
                              </m:r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  <m:r>
                        <a:rPr lang="en-US" altLang="zh-CN" i="1"/>
                        <m:t>+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𝐻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𝐻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−2</m:t>
                          </m:r>
                          <m:r>
                            <a:rPr lang="en-US" altLang="zh-CN" i="1"/>
                            <m:t>𝐻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r>
                        <a:rPr lang="en-US" altLang="zh-CN" i="1"/>
                        <m:t>                           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𝑝𝑎𝑟𝑡</m:t>
                          </m:r>
                          <m:r>
                            <a:rPr lang="en-US" altLang="zh-CN" i="1"/>
                            <m:t> 1</m:t>
                          </m:r>
                        </m:e>
                      </m:d>
                      <m:r>
                        <a:rPr lang="en-US" altLang="zh-CN" i="1"/>
                        <m:t>                         +                      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𝑝𝑎𝑟𝑡</m:t>
                          </m:r>
                          <m:r>
                            <a:rPr lang="en-US" altLang="zh-CN" i="1"/>
                            <m:t> 2</m:t>
                          </m:r>
                        </m:e>
                      </m:d>
                      <m:r>
                        <a:rPr lang="en-US" altLang="zh-CN" i="1"/>
                        <m:t>                +(</m:t>
                      </m:r>
                      <m:r>
                        <a:rPr lang="en-US" altLang="zh-CN" i="1"/>
                        <m:t>𝑝𝑎𝑟𝑡</m:t>
                      </m:r>
                      <m:r>
                        <a:rPr lang="en-US" altLang="zh-CN" i="1"/>
                        <m:t> 3)</m:t>
                      </m:r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3825" y="866775"/>
                <a:ext cx="11906249" cy="4886325"/>
              </a:xfrm>
              <a:blipFill>
                <a:blip r:embed="rId2"/>
                <a:stretch>
                  <a:fillRect l="-768" t="-2244" b="-7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898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73200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For part 1, simply by finite difference,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zh-CN" altLang="zh-CN" i="1"/>
                          </m:ctrlPr>
                        </m:funcPr>
                        <m:fName>
                          <m:limLow>
                            <m:limLowPr>
                              <m:ctrlPr>
                                <a:rPr lang="zh-CN" altLang="zh-CN" i="1"/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/>
                                <m:t>lim</m:t>
                              </m:r>
                            </m:e>
                            <m:lim>
                              <m:r>
                                <a:rPr lang="en-US" altLang="zh-CN" i="1"/>
                                <m:t>h</m:t>
                              </m:r>
                              <m:r>
                                <a:rPr lang="en-US" altLang="zh-CN" i="1"/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𝐾</m:t>
                                  </m:r>
                                  <m:r>
                                    <a:rPr lang="en-US" altLang="zh-CN" i="1"/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en-US" altLang="zh-CN" i="1"/>
                                    <m:t>)−</m:t>
                                  </m:r>
                                  <m:r>
                                    <a:rPr lang="en-US" altLang="zh-CN" i="1"/>
                                    <m:t>𝐾</m:t>
                                  </m:r>
                                  <m:r>
                                    <a:rPr lang="en-US" altLang="zh-CN" i="1"/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i="1"/>
                                    <m:t>)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h</m:t>
                                  </m:r>
                                </m:den>
                              </m:f>
                              <m:r>
                                <a:rPr lang="en-US" altLang="zh-CN" i="1"/>
                                <m:t>−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𝐾</m:t>
                                  </m:r>
                                  <m:r>
                                    <a:rPr lang="en-US" altLang="zh-CN" i="1"/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i="1"/>
                                    <m:t>)−</m:t>
                                  </m:r>
                                  <m:r>
                                    <a:rPr lang="en-US" altLang="zh-CN" i="1"/>
                                    <m:t>𝐾</m:t>
                                  </m:r>
                                  <m:r>
                                    <a:rPr lang="en-US" altLang="zh-CN" i="1"/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+1</m:t>
                                      </m:r>
                                    </m:sub>
                                  </m:sSub>
                                  <m:r>
                                    <a:rPr lang="en-US" altLang="zh-CN" i="1"/>
                                    <m:t>)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h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</m:e>
                      </m:func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Or more explicitly, to show the accuracy of the scheme, we say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i="1"/>
                                <m:t>)−</m:t>
                              </m:r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i="1"/>
                                <m:t>)</m:t>
                              </m:r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  <m:r>
                            <a:rPr lang="en-US" altLang="zh-CN" i="1"/>
                            <m:t>−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i="1"/>
                                <m:t>)−</m:t>
                              </m:r>
                              <m:r>
                                <a:rPr lang="en-US" altLang="zh-CN" i="1"/>
                                <m:t>𝐾</m:t>
                              </m:r>
                              <m:r>
                                <a:rPr lang="en-US" altLang="zh-CN" i="1"/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  <m:r>
                                <a:rPr lang="en-US" altLang="zh-CN" i="1"/>
                                <m:t>)</m:t>
                              </m:r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73200"/>
                <a:ext cx="10515600" cy="4351338"/>
              </a:xfrm>
              <a:blipFill>
                <a:blip r:embed="rId2"/>
                <a:stretch>
                  <a:fillRect l="-1217" t="-33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81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For part 2: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𝛼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b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−1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/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by Taylor expansion,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−1</m:t>
                        </m:r>
                      </m:sub>
                    </m:sSub>
                    <m:r>
                      <a:rPr lang="en-US" altLang="zh-CN" i="1"/>
                      <m:t>=</m:t>
                    </m:r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</m:sSub>
                    <m:r>
                      <a:rPr lang="en-US" altLang="zh-CN" i="1"/>
                      <m:t>+</m:t>
                    </m:r>
                    <m:r>
                      <m:rPr>
                        <m:sty m:val="p"/>
                      </m:rPr>
                      <a:rPr lang="en-US" altLang="zh-CN"/>
                      <m:t>Ο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h</m:t>
                        </m:r>
                      </m:e>
                    </m:d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−1</m:t>
                        </m:r>
                      </m:sub>
                      <m:sup>
                        <m:r>
                          <a:rPr lang="en-US" altLang="zh-CN" i="1"/>
                          <m:t>′</m:t>
                        </m:r>
                      </m:sup>
                    </m:sSubSup>
                    <m:r>
                      <a:rPr lang="en-US" altLang="zh-CN" i="1"/>
                      <m:t>=</m:t>
                    </m:r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  <m:sup>
                        <m:r>
                          <a:rPr lang="en-US" altLang="zh-CN" i="1"/>
                          <m:t>′</m:t>
                        </m:r>
                      </m:sup>
                    </m:sSubSup>
                    <m:r>
                      <a:rPr lang="en-US" altLang="zh-CN" i="1"/>
                      <m:t>+</m:t>
                    </m:r>
                    <m:r>
                      <m:rPr>
                        <m:sty m:val="p"/>
                      </m:rPr>
                      <a:rPr lang="en-US" altLang="zh-CN"/>
                      <m:t>Ο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h</m:t>
                        </m:r>
                      </m:e>
                    </m:d>
                  </m:oMath>
                </a14:m>
                <a:r>
                  <a:rPr lang="zh-CN" altLang="en-US" dirty="0"/>
                  <a:t>，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  <m:r>
                          <a:rPr lang="en-US" altLang="zh-CN" i="1"/>
                          <m:t>−1</m:t>
                        </m:r>
                      </m:sub>
                      <m:sup>
                        <m:r>
                          <a:rPr lang="en-US" altLang="zh-CN" i="1"/>
                          <m:t>′′</m:t>
                        </m:r>
                      </m:sup>
                    </m:sSubSup>
                    <m:r>
                      <a:rPr lang="en-US" altLang="zh-CN" i="1"/>
                      <m:t>=</m:t>
                    </m:r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𝑖</m:t>
                        </m:r>
                      </m:sub>
                      <m:sup>
                        <m:r>
                          <a:rPr lang="en-US" altLang="zh-CN" i="1"/>
                          <m:t>′′</m:t>
                        </m:r>
                      </m:sup>
                    </m:sSubSup>
                    <m:r>
                      <a:rPr lang="en-US" altLang="zh-CN" i="1"/>
                      <m:t>+</m:t>
                    </m:r>
                    <m:r>
                      <m:rPr>
                        <m:sty m:val="p"/>
                      </m:rPr>
                      <a:rPr lang="en-US" altLang="zh-CN"/>
                      <m:t>Ο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h</m:t>
                        </m:r>
                      </m:e>
                    </m:d>
                  </m:oMath>
                </a14:m>
                <a:r>
                  <a:rPr lang="en-US" altLang="zh-CN" dirty="0"/>
                  <a:t>, plug into </a:t>
                </a:r>
                <a14:m>
                  <m:oMath xmlns:m="http://schemas.openxmlformats.org/officeDocument/2006/math">
                    <m:r>
                      <a:rPr lang="en-US" altLang="zh-CN" i="1"/>
                      <m:t>𝐻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𝑖</m:t>
                            </m:r>
                            <m:r>
                              <a:rPr lang="en-US" altLang="zh-CN" i="1"/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𝛼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b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zh-CN" altLang="zh-CN" i="1"/>
                                  </m:ctrlPr>
                                </m:sSubSup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i="1"/>
                                    <m:t>′</m:t>
                                  </m:r>
                                </m:sup>
                              </m:sSubSup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bSup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Similarly, 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𝛼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b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zh-CN" altLang="zh-CN" i="1"/>
                                  </m:ctrlPr>
                                </m:sSubSup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i="1"/>
                                    <m:t>′</m:t>
                                  </m:r>
                                </m:sup>
                              </m:sSubSup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zh-CN" altLang="zh-CN" i="1"/>
                              </m:ctrlPr>
                            </m:sSub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bSup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So the part 2 becomes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−2</m:t>
                      </m:r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=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  <a:blipFill>
                <a:blip r:embed="rId2"/>
                <a:stretch>
                  <a:fillRect l="-638" t="-2048" r="-11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491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Overall, the combination of those 3 parts: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i="1"/>
                        <m:t>→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    </m:t>
                      </m:r>
                      <m:r>
                        <a:rPr lang="en-US" altLang="zh-CN" i="1"/>
                        <m:t>𝑎𝑠</m:t>
                      </m:r>
                      <m:r>
                        <a:rPr lang="en-US" altLang="zh-CN" i="1"/>
                        <m:t> </m:t>
                      </m:r>
                      <m:r>
                        <a:rPr lang="en-US" altLang="zh-CN" i="1"/>
                        <m:t>h</m:t>
                      </m:r>
                      <m:r>
                        <a:rPr lang="en-US" altLang="zh-CN" i="1"/>
                        <m:t>→0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That is, we get exactly the following desired continuum limit equation: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  <a:blipFill>
                <a:blip r:embed="rId2"/>
                <a:stretch>
                  <a:fillRect l="-1217" t="-2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823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32785-2639-406A-830F-0C1D9A719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477678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b="1" dirty="0"/>
              <a:t>Section 2. </a:t>
            </a:r>
          </a:p>
          <a:p>
            <a:pPr marL="0" indent="0" algn="ctr">
              <a:buNone/>
            </a:pPr>
            <a:r>
              <a:rPr lang="en-US" altLang="zh-CN" b="1" dirty="0"/>
              <a:t>Deriving Modified Equation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2736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𝑑𝑖𝑠𝑐𝑟𝑒𝑡𝑒</m:t>
                      </m:r>
                      <m:r>
                        <a:rPr lang="en-US" altLang="zh-CN" i="1"/>
                        <m:t> </m:t>
                      </m:r>
                      <m:r>
                        <a:rPr lang="en-US" altLang="zh-CN" i="1"/>
                        <m:t>𝑒𝑞𝑢𝑎𝑡𝑖𝑜𝑛</m:t>
                      </m:r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𝑐𝑜𝑛𝑡𝑖𝑛𝑢𝑢𝑚</m:t>
                      </m:r>
                      <m:r>
                        <a:rPr lang="en-US" altLang="zh-CN" i="1"/>
                        <m:t> </m:t>
                      </m:r>
                      <m:r>
                        <a:rPr lang="en-US" altLang="zh-CN" i="1"/>
                        <m:t>𝑙𝑖𝑚𝑖𝑡</m:t>
                      </m:r>
                      <m:r>
                        <a:rPr lang="en-US" altLang="zh-CN" i="1"/>
                        <m:t>+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/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/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So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  <m:r>
                            <a:rPr lang="en-US" altLang="zh-CN" i="1"/>
                            <m:t>−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r>
                            <a:rPr lang="en-US" altLang="zh-CN" i="1"/>
                            <m:t>+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−2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+1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/>
                                <m:t>−2</m:t>
                              </m:r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altLang="zh-CN" i="1"/>
                            <m:t>+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+1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/>
                                <m:t>−2</m:t>
                              </m:r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/>
                            <m:t>Ο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4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/>
                                <m:t>Ο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altLang="zh-CN" i="1"/>
                                        <m:t>4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/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/>
                            <m:t>h</m:t>
                          </m:r>
                        </m:sub>
                      </m:sSub>
                      <m:r>
                        <a:rPr lang="en-US" altLang="zh-CN" i="1"/>
                        <m:t> 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4358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Here, we can still use Taylor expansion to analyze the error: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−</m:t>
                      </m:r>
                      <m:r>
                        <a:rPr lang="en-US" altLang="zh-CN" i="1"/>
                        <m:t>h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𝐾</m:t>
                          </m:r>
                          <m:r>
                            <a:rPr lang="en-US" altLang="zh-CN" i="1"/>
                            <m:t>(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r>
                            <a:rPr lang="en-US" altLang="zh-CN" i="1"/>
                            <m:t>)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2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−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6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/>
                                <m:t>h</m:t>
                              </m:r>
                            </m:e>
                            <m:sup>
                              <m:r>
                                <a:rPr lang="en-US" altLang="zh-CN"/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24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−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120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5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r>
                        <a:rPr lang="en-US" altLang="zh-CN" i="1"/>
                        <m:t>(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h</m:t>
                          </m:r>
                        </m:e>
                        <m:sup>
                          <m:r>
                            <a:rPr lang="en-US" altLang="zh-CN" i="1"/>
                            <m:t>6</m:t>
                          </m:r>
                        </m:sup>
                      </m:sSup>
                      <m:r>
                        <a:rPr lang="en-US" altLang="zh-CN" i="1"/>
                        <m:t>)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+</m:t>
                      </m:r>
                      <m:r>
                        <a:rPr lang="en-US" altLang="zh-CN" i="1"/>
                        <m:t>h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𝐾</m:t>
                          </m:r>
                          <m:r>
                            <a:rPr lang="en-US" altLang="zh-CN" i="1"/>
                            <m:t>(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r>
                            <a:rPr lang="en-US" altLang="zh-CN" i="1"/>
                            <m:t>)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2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6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/>
                                <m:t>h</m:t>
                              </m:r>
                            </m:e>
                            <m:sup>
                              <m:r>
                                <a:rPr lang="en-US" altLang="zh-CN"/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24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120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5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r>
                        <a:rPr lang="en-US" altLang="zh-CN" i="1"/>
                        <m:t>(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h</m:t>
                          </m:r>
                        </m:e>
                        <m:sup>
                          <m:r>
                            <a:rPr lang="en-US" altLang="zh-CN" i="1"/>
                            <m:t>6</m:t>
                          </m:r>
                        </m:sup>
                      </m:sSup>
                      <m:r>
                        <a:rPr lang="en-US" altLang="zh-CN" i="1"/>
                        <m:t>)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  <a:blipFill>
                <a:blip r:embed="rId2"/>
                <a:stretch>
                  <a:fillRect l="-1217" t="-26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1360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33376"/>
                <a:ext cx="10515600" cy="584358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/>
                                <m:t>−</m:t>
                              </m:r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  <m:r>
                            <a:rPr lang="en-US" altLang="zh-CN" i="1"/>
                            <m:t>−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/>
                                <m:t>−</m:t>
                              </m:r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  <m:r>
                                        <a:rPr lang="en-US" altLang="zh-CN" i="1"/>
                                        <m:t>+1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altLang="zh-CN" i="1"/>
                                <m:t>h</m:t>
                              </m:r>
                            </m:den>
                          </m:f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𝐾</m:t>
                          </m:r>
                          <m:r>
                            <a:rPr lang="en-US" altLang="zh-CN" i="1"/>
                            <m:t>(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)−2</m:t>
                          </m:r>
                          <m:r>
                            <a:rPr lang="en-US" altLang="zh-CN" i="1"/>
                            <m:t>𝐾</m:t>
                          </m:r>
                          <m:r>
                            <a:rPr lang="en-US" altLang="zh-CN" i="1"/>
                            <m:t>(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r>
                            <a:rPr lang="en-US" altLang="zh-CN" i="1"/>
                            <m:t>)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𝜕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altLang="zh-CN" i="1"/>
                                <m:t>𝜕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i="1"/>
                            <m:t>+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/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/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i="1"/>
                                <m:t>12</m:t>
                              </m:r>
                            </m:den>
                          </m:f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𝜕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4</m:t>
                                  </m:r>
                                </m:sup>
                              </m:sSup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i="1"/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altLang="zh-CN" i="1"/>
                                <m:t>𝜕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4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i="1"/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/>
                            <m:t>Ο</m:t>
                          </m:r>
                          <m:r>
                            <a:rPr lang="en-US" altLang="zh-CN" i="1"/>
                            <m:t>(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6</m:t>
                              </m:r>
                            </m:sup>
                          </m:sSup>
                          <m:r>
                            <a:rPr lang="en-US" altLang="zh-CN" i="1"/>
                            <m:t>)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12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Hence,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𝑒</m:t>
                          </m:r>
                        </m:e>
                        <m:sub>
                          <m:r>
                            <a:rPr lang="en-US" altLang="zh-CN" i="1"/>
                            <m:t>h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12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33376"/>
                <a:ext cx="10515600" cy="5843588"/>
              </a:xfrm>
              <a:blipFill>
                <a:blip r:embed="rId2"/>
                <a:stretch>
                  <a:fillRect l="-1217" t="-3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7888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Then, we can back to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𝐽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2</m:t>
                                  </m:r>
                                </m:den>
                              </m:f>
                            </m:sub>
                          </m:sSub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/>
                                <m:t>Ο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altLang="zh-CN" i="1"/>
                                        <m:t>4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/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/>
                            <m:t>h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/>
                                <m:t>Ο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altLang="zh-CN" i="1"/>
                                        <m:t>4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12</m:t>
                          </m:r>
                        </m:den>
                      </m:f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𝐾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altLang="zh-CN" i="1"/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i="1"/>
                                    <m:t>12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i="1"/>
                                    <m:t>𝐾</m:t>
                                  </m:r>
                                  <m:d>
                                    <m:dPr>
                                      <m:ctrlPr>
                                        <a:rPr lang="zh-CN" altLang="zh-CN" i="1"/>
                                      </m:ctrlPr>
                                    </m:d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altLang="zh-CN" i="1"/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Which is exactly the modified equation. </a:t>
                </a:r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  <a:blipFill>
                <a:blip r:embed="rId2"/>
                <a:stretch>
                  <a:fillRect l="-1043" t="-2844" b="-22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396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To see this clearer, let’s rewrite </a:t>
                </a:r>
                <a14:m>
                  <m:oMath xmlns:m="http://schemas.openxmlformats.org/officeDocument/2006/math">
                    <m:r>
                      <a:rPr lang="en-US" altLang="zh-CN" i="1"/>
                      <m:t>𝐻</m:t>
                    </m:r>
                    <m:r>
                      <a:rPr lang="en-US" altLang="zh-CN" i="1"/>
                      <m:t>(</m:t>
                    </m:r>
                    <m:r>
                      <a:rPr lang="en-US" altLang="zh-CN" i="1"/>
                      <m:t>𝜌</m:t>
                    </m:r>
                    <m:r>
                      <a:rPr lang="en-US" altLang="zh-CN" i="1"/>
                      <m:t>)</m:t>
                    </m:r>
                  </m:oMath>
                </a14:m>
                <a:r>
                  <a:rPr lang="en-US" altLang="zh-CN" dirty="0"/>
                  <a:t> in formal way: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𝐻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r>
                        <a:rPr lang="en-US" altLang="zh-CN" i="1"/>
                        <m:t>𝛼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𝜌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𝜌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p>
                              <m:r>
                                <a:rPr lang="en-US" altLang="zh-CN" i="1"/>
                                <m:t>′′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r>
                        <a:rPr lang="en-US" altLang="zh-CN" i="1"/>
                        <m:t>𝛼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𝜌</m:t>
                          </m:r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𝜌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−</m:t>
                      </m:r>
                      <m:r>
                        <a:rPr lang="en-US" altLang="zh-CN" i="1"/>
                        <m:t>𝛼𝜌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𝜕𝜌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𝜕</m:t>
                                  </m:r>
                                  <m:r>
                                    <a:rPr lang="en-US" altLang="zh-CN" i="1"/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  <m:r>
                        <a:rPr lang="en-US" altLang="zh-CN" i="1"/>
                        <m:t>−</m:t>
                      </m:r>
                      <m:r>
                        <a:rPr lang="en-US" altLang="zh-CN" i="1"/>
                        <m:t>𝛼𝜌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𝜕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r>
                        <a:rPr lang="en-US" altLang="zh-CN" i="1"/>
                        <m:t>𝛼𝜌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𝜌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  <m:r>
                            <a:rPr lang="en-US" altLang="zh-CN" i="1"/>
                            <m:t>−1</m:t>
                          </m:r>
                        </m:e>
                      </m:d>
                      <m:r>
                        <a:rPr lang="en-US" altLang="zh-CN" i="1"/>
                        <m:t>−</m:t>
                      </m:r>
                      <m:r>
                        <a:rPr lang="en-US" altLang="zh-CN" i="1"/>
                        <m:t>𝛼𝜌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𝜕𝜌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𝜕</m:t>
                                  </m:r>
                                  <m:r>
                                    <a:rPr lang="en-US" altLang="zh-CN" i="1"/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then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  <m:r>
                            <a:rPr lang="en-US" altLang="zh-CN" i="1"/>
                            <m:t>+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𝐻</m:t>
                              </m:r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d>
                              <m:r>
                                <a:rPr lang="en-US" altLang="zh-CN" i="1"/>
                                <m:t>+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12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i="1"/>
                                    <m:t>𝐾</m:t>
                                  </m:r>
                                  <m:d>
                                    <m:dPr>
                                      <m:ctrlPr>
                                        <a:rPr lang="zh-CN" altLang="zh-CN" i="1"/>
                                      </m:ctrlPr>
                                    </m:d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altLang="zh-CN" i="1"/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  <m:r>
                            <a:rPr lang="en-US" altLang="zh-CN" i="1"/>
                            <m:t>+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𝛼𝜌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altLang="zh-CN" i="1"/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i="1"/>
                                    <m:t>𝜌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zh-CN" i="1"/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e>
                              </m:d>
                              <m:r>
                                <a:rPr lang="en-US" altLang="zh-CN" i="1"/>
                                <m:t>−</m:t>
                              </m:r>
                              <m:r>
                                <a:rPr lang="en-US" altLang="zh-CN" i="1"/>
                                <m:t>𝛼𝜌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zh-CN" i="1"/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zh-CN" altLang="zh-CN" i="1"/>
                                          </m:ctrlPr>
                                        </m:fPr>
                                        <m:num>
                                          <m:r>
                                            <a:rPr lang="en-US" altLang="zh-CN" i="1"/>
                                            <m:t>𝜕𝜌</m:t>
                                          </m:r>
                                        </m:num>
                                        <m:den>
                                          <m:r>
                                            <a:rPr lang="en-US" altLang="zh-CN" i="1"/>
                                            <m:t>𝜕</m:t>
                                          </m:r>
                                          <m:r>
                                            <a:rPr lang="en-US" altLang="zh-CN" i="1"/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/>
                                <m:t>+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12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CN" i="1"/>
                                    <m:t>𝐾</m:t>
                                  </m:r>
                                  <m:d>
                                    <m:dPr>
                                      <m:ctrlPr>
                                        <a:rPr lang="zh-CN" altLang="zh-CN" i="1"/>
                                      </m:ctrlPr>
                                    </m:d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altLang="zh-CN" i="1"/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zh-CN" altLang="zh-CN" i="1"/>
                                      </m:ctrlPr>
                                    </m:sSupPr>
                                    <m:e>
                                      <m:r>
                                        <a:rPr lang="en-US" altLang="zh-CN" i="1"/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h</m:t>
                              </m:r>
                            </m:e>
                            <m:sup>
                              <m:r>
                                <a:rPr lang="en-US" altLang="zh-CN" i="1"/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  <a:blipFill>
                <a:blip r:embed="rId2"/>
                <a:stretch>
                  <a:fillRect l="-522" t="-18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28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32785-2639-406A-830F-0C1D9A719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1800225"/>
            <a:ext cx="11791949" cy="437673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b="1" dirty="0"/>
              <a:t>Section 3. </a:t>
            </a:r>
          </a:p>
          <a:p>
            <a:pPr marL="0" indent="0" algn="ctr">
              <a:buNone/>
            </a:pPr>
            <a:r>
              <a:rPr lang="en-US" altLang="zh-CN" b="1" dirty="0"/>
              <a:t>From (4) to (7): Verification of the Equivalence of 2 Discrete Expressions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4253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Originally, we have: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𝐽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1</m:t>
                              </m:r>
                            </m:num>
                            <m:den>
                              <m:r>
                                <a:rPr lang="en-US" altLang="zh-CN" i="1"/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1</m:t>
                          </m:r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zh-CN" altLang="zh-CN" i="1"/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1−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1−</m:t>
                              </m:r>
                              <m:r>
                                <a:rPr lang="en-US" altLang="zh-CN" i="1"/>
                                <m:t>𝛼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1−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1−</m:t>
                              </m:r>
                              <m:r>
                                <a:rPr lang="en-US" altLang="zh-CN" i="1"/>
                                <m:t>𝛼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𝑖</m:t>
                                  </m:r>
                                  <m:r>
                                    <a:rPr lang="en-US" altLang="zh-CN" i="1"/>
                                    <m:t>+2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So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h</m:t>
                      </m:r>
                      <m:r>
                        <a:rPr lang="en-US" altLang="zh-CN" i="1"/>
                        <m:t>⋅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𝐽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1</m:t>
                              </m:r>
                            </m:num>
                            <m:den>
                              <m:r>
                                <a:rPr lang="en-US" altLang="zh-CN" i="1"/>
                                <m:t>2</m:t>
                              </m:r>
                            </m:den>
                          </m:f>
                        </m:sub>
                      </m:sSub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r>
                            <a:rPr lang="en-US" altLang="zh-CN" b="1" i="1"/>
                            <m:t>−</m:t>
                          </m:r>
                          <m:sSub>
                            <m:sSubPr>
                              <m:ctrlPr>
                                <a:rPr lang="zh-CN" altLang="zh-CN" b="1" i="1"/>
                              </m:ctrlPr>
                            </m:sSubPr>
                            <m:e>
                              <m:r>
                                <a:rPr lang="en-US" altLang="zh-CN" b="1" i="1"/>
                                <m:t>𝝆</m:t>
                              </m:r>
                            </m:e>
                            <m:sub>
                              <m:r>
                                <a:rPr lang="en-US" altLang="zh-CN" b="1" i="1"/>
                                <m:t>𝒊</m:t>
                              </m:r>
                              <m:r>
                                <a:rPr lang="en-US" altLang="zh-CN" b="1" i="1"/>
                                <m:t>+</m:t>
                              </m:r>
                              <m:r>
                                <a:rPr lang="en-US" altLang="zh-CN" b="1" i="1"/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−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  <m:r>
                            <a:rPr lang="en-US" altLang="zh-CN" b="1" i="1"/>
                            <m:t>+</m:t>
                          </m:r>
                          <m:r>
                            <a:rPr lang="en-US" altLang="zh-CN" b="1" i="1"/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  <m:r>
                            <a:rPr lang="en-US" altLang="zh-CN" b="1" i="1"/>
                            <m:t>−</m:t>
                          </m:r>
                          <m:sSub>
                            <m:sSubPr>
                              <m:ctrlPr>
                                <a:rPr lang="zh-CN" altLang="zh-CN" b="1" i="1"/>
                              </m:ctrlPr>
                            </m:sSubPr>
                            <m:e>
                              <m:r>
                                <a:rPr lang="en-US" altLang="zh-CN" b="1" i="1"/>
                                <m:t>𝝆</m:t>
                              </m:r>
                            </m:e>
                            <m:sub>
                              <m:r>
                                <a:rPr lang="en-US" altLang="zh-CN" b="1" i="1"/>
                                <m:t>𝒊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b="1" i="1"/>
                        <m:t>−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  <m:r>
                            <a:rPr lang="en-US" altLang="zh-CN" b="1" i="1"/>
                            <m:t>+</m:t>
                          </m:r>
                          <m:r>
                            <a:rPr lang="en-US" altLang="zh-CN" b="1" i="1"/>
                            <m:t>𝟏</m:t>
                          </m:r>
                        </m:sub>
                      </m:sSub>
                      <m:r>
                        <a:rPr lang="en-US" altLang="zh-CN" i="1"/>
                        <m:t>−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</m:e>
                      </m:d>
                      <m:r>
                        <a:rPr lang="en-US" altLang="zh-CN" b="1" i="1"/>
                        <m:t>+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  <m:r>
                            <a:rPr lang="en-US" altLang="zh-CN" b="1" i="1"/>
                            <m:t>+</m:t>
                          </m:r>
                          <m:r>
                            <a:rPr lang="en-US" altLang="zh-CN" b="1" i="1"/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−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b="1" i="1"/>
                        <m:t>−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𝜶𝝆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  <m:r>
                            <a:rPr lang="en-US" altLang="zh-CN" b="1" i="1"/>
                            <m:t>+</m:t>
                          </m:r>
                          <m:r>
                            <a:rPr lang="en-US" altLang="zh-CN" b="1" i="1"/>
                            <m:t>𝟏</m:t>
                          </m:r>
                        </m:sub>
                      </m:sSub>
                      <m:r>
                        <a:rPr lang="en-US" altLang="zh-CN" i="1"/>
                        <m:t>−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</m:e>
                      </m:d>
                      <m:r>
                        <a:rPr lang="en-US" altLang="zh-CN" b="1" i="1"/>
                        <m:t>+</m:t>
                      </m:r>
                      <m:r>
                        <a:rPr lang="en-US" altLang="zh-CN" b="1" i="1"/>
                        <m:t>𝜶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  <m:r>
                            <a:rPr lang="en-US" altLang="zh-CN" b="1" i="1"/>
                            <m:t>+</m:t>
                          </m:r>
                          <m:r>
                            <a:rPr lang="en-US" altLang="zh-CN" b="1" i="1"/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r>
                            <a:rPr lang="en-US" altLang="zh-CN" b="1" i="1"/>
                            <m:t>−</m:t>
                          </m:r>
                          <m:r>
                            <a:rPr lang="en-US" altLang="zh-CN" b="1" i="1"/>
                            <m:t>𝜶</m:t>
                          </m:r>
                          <m:sSub>
                            <m:sSubPr>
                              <m:ctrlPr>
                                <a:rPr lang="zh-CN" altLang="zh-CN" b="1" i="1"/>
                              </m:ctrlPr>
                            </m:sSubPr>
                            <m:e>
                              <m:r>
                                <a:rPr lang="en-US" altLang="zh-CN" b="1" i="1"/>
                                <m:t>𝝆</m:t>
                              </m:r>
                            </m:e>
                            <m:sub>
                              <m:r>
                                <a:rPr lang="en-US" altLang="zh-CN" b="1" i="1"/>
                                <m:t>𝒊</m:t>
                              </m:r>
                              <m:r>
                                <a:rPr lang="en-US" altLang="zh-CN" b="1" i="1"/>
                                <m:t>+</m:t>
                              </m:r>
                              <m:r>
                                <a:rPr lang="en-US" altLang="zh-CN" b="1" i="1"/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altLang="zh-CN" i="1"/>
                        <m:t>−</m:t>
                      </m:r>
                      <m:sSub>
                        <m:sSubPr>
                          <m:ctrlPr>
                            <a:rPr lang="zh-CN" altLang="zh-CN" b="1" i="1"/>
                          </m:ctrlPr>
                        </m:sSubPr>
                        <m:e>
                          <m:r>
                            <a:rPr lang="en-US" altLang="zh-CN" b="1" i="1"/>
                            <m:t>𝝆</m:t>
                          </m:r>
                        </m:e>
                        <m:sub>
                          <m:r>
                            <a:rPr lang="en-US" altLang="zh-CN" b="1" i="1"/>
                            <m:t>𝒊</m:t>
                          </m:r>
                          <m:r>
                            <a:rPr lang="en-US" altLang="zh-CN" b="1" i="1"/>
                            <m:t>+</m:t>
                          </m:r>
                          <m:r>
                            <a:rPr lang="en-US" altLang="zh-CN" b="1" i="1"/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+2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b="1" i="1"/>
                            <m:t>𝜶</m:t>
                          </m:r>
                          <m:sSub>
                            <m:sSubPr>
                              <m:ctrlPr>
                                <a:rPr lang="zh-CN" altLang="zh-CN" b="1" i="1"/>
                              </m:ctrlPr>
                            </m:sSubPr>
                            <m:e>
                              <m:r>
                                <a:rPr lang="en-US" altLang="zh-CN" b="1" i="1"/>
                                <m:t>𝝆</m:t>
                              </m:r>
                            </m:e>
                            <m:sub>
                              <m:r>
                                <a:rPr lang="en-US" altLang="zh-CN" b="1" i="1"/>
                                <m:t>𝒊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𝑅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r>
                        <a:rPr lang="en-US" altLang="zh-CN" i="1"/>
                        <m:t>−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𝑅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+1</m:t>
                          </m:r>
                        </m:sub>
                      </m:sSub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hence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𝐽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  <m:r>
                            <a:rPr lang="en-US" altLang="zh-CN" i="1"/>
                            <m:t>+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1</m:t>
                              </m:r>
                            </m:num>
                            <m:den>
                              <m:r>
                                <a:rPr lang="en-US" altLang="zh-CN" i="1"/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𝑅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/>
                            <m:t>h</m:t>
                          </m:r>
                        </m:den>
                      </m:f>
                      <m:r>
                        <a:rPr lang="en-US" altLang="zh-CN" i="1"/>
                        <m:t>   </m:t>
                      </m:r>
                      <m:r>
                        <a:rPr lang="en-US" altLang="zh-CN" i="1"/>
                        <m:t>𝑤𝑖𝑡h</m:t>
                      </m:r>
                      <m:r>
                        <a:rPr lang="en-US" altLang="zh-CN" i="1"/>
                        <m:t>  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𝑅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1+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−1</m:t>
                              </m:r>
                            </m:sub>
                          </m:sSub>
                          <m:r>
                            <a:rPr lang="en-US" altLang="zh-CN" i="1"/>
                            <m:t>−</m:t>
                          </m:r>
                          <m:r>
                            <a:rPr lang="en-US" altLang="zh-CN" i="1"/>
                            <m:t>𝛼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b>
                              <m:r>
                                <a:rPr lang="en-US" altLang="zh-CN" i="1"/>
                                <m:t>𝑖</m:t>
                              </m:r>
                              <m:r>
                                <a:rPr lang="en-US" altLang="zh-CN" i="1"/>
                                <m:t>+1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9732785-2639-406A-830F-0C1D9A719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19150"/>
                <a:ext cx="10515600" cy="5357813"/>
              </a:xfrm>
              <a:blipFill>
                <a:blip r:embed="rId2"/>
                <a:stretch>
                  <a:fillRect l="-638" t="-2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7507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32785-2639-406A-830F-0C1D9A719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9150"/>
            <a:ext cx="10515600" cy="5357813"/>
          </a:xfrm>
        </p:spPr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8476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844</Words>
  <Application>Microsoft Office PowerPoint</Application>
  <PresentationFormat>宽屏</PresentationFormat>
  <Paragraphs>115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等线</vt:lpstr>
      <vt:lpstr>等线 Light</vt:lpstr>
      <vt:lpstr>Arial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Dirkwilly Devil</dc:creator>
  <cp:lastModifiedBy>Dirkwilly Devil</cp:lastModifiedBy>
  <cp:revision>6</cp:revision>
  <dcterms:created xsi:type="dcterms:W3CDTF">2020-04-27T15:25:23Z</dcterms:created>
  <dcterms:modified xsi:type="dcterms:W3CDTF">2020-04-27T19:35:30Z</dcterms:modified>
</cp:coreProperties>
</file>