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62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30DAC6-04DC-4156-B84B-5AB966C792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2E6583D-7E19-4B57-8420-E7E5C0C00E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15B999D-512F-4346-AA07-9F6E84596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B1AA-8110-4C5C-AC86-A7F430ABFC37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9CDC35B-AEB6-4C6C-AC9D-52CF86BDE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B62692E-7844-427C-BC68-15A6D273E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96A3-9790-4032-BE2E-4983D0E21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709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03A600-4E9B-42DD-95B7-EB510BB30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4B4F3B-52BF-41C9-8CCD-16EF4EA33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84F314-D70A-4404-8A30-84BAF4D3E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B1AA-8110-4C5C-AC86-A7F430ABFC37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84901D7-D7EC-4534-94D6-26D3717EE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D389A7-D4C7-4C2C-A0AE-DD9763E0F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96A3-9790-4032-BE2E-4983D0E21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937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AC56B8-74C9-4092-B771-4841F1BFE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A5C8704-19BD-4028-9192-6161446E0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B5DF05-8C81-43A8-BF4A-1980BE4A6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B1AA-8110-4C5C-AC86-A7F430ABFC37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73731D6-E8B7-4EA2-9CF3-F76690E0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67F47C9-EAC2-455F-9F4A-AA2528F09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96A3-9790-4032-BE2E-4983D0E21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048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4BC913-2355-4F7C-904E-AA1989044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84388A-3499-4BCF-AB81-9CFB34C557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28742EA-8F56-418C-AD7B-F4652728F2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77C5956-8D5E-4CB0-8D05-ABE2DDD08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B1AA-8110-4C5C-AC86-A7F430ABFC37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76556DC-E39E-419A-88C8-164164786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8657BA1-33F0-4879-B23B-E21F10CA6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96A3-9790-4032-BE2E-4983D0E21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212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A4B6B2-10BE-42F6-94B2-A6FFAD12F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B07BFB8-5B94-4153-BBA6-6B30A896A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B1BE100-72EF-408F-A323-6D5F233369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89395EF-0600-45CA-93AC-1043BB131A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F93FEFF-9FA6-4023-928B-B70F8B25C8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6308F15-C5ED-4609-9AA9-BAD8B16B6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B1AA-8110-4C5C-AC86-A7F430ABFC37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DA4285E-5C04-4569-AE3B-B709967A9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F4D37BF-AA04-49F4-9F84-073D1C3B3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96A3-9790-4032-BE2E-4983D0E21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205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3A8D55-731A-4DA9-9221-FB858A978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DCF4EE0-B989-4CE8-BB15-875919794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B1AA-8110-4C5C-AC86-A7F430ABFC37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CC3D156-8EB3-4E1E-A4C2-317C66CE2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D094CC3-9AF8-469F-AD18-A6696A03E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96A3-9790-4032-BE2E-4983D0E21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277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D7C9A2A-5BCE-4EED-B1FF-C77C38F49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B1AA-8110-4C5C-AC86-A7F430ABFC37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C92D84E-E970-4281-BA94-6592E0407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4AA51B-012F-40E6-AAFF-56303650E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96A3-9790-4032-BE2E-4983D0E21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576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62ECE1-B356-460A-A87C-B8D909958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FE254F-DF2C-4BEA-9391-1820560EB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8F42AFE-D4F7-4D79-9E45-72025E631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DF575E9-CCD6-45F6-959A-95EBEB3A6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B1AA-8110-4C5C-AC86-A7F430ABFC37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B8F17C9-8110-4B30-B523-901AE59BE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1AB43C3-88C7-4390-B827-C36AFE7DC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96A3-9790-4032-BE2E-4983D0E21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979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52BDB5-D038-4A58-813E-B3B4AA457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1DB05EC-10A4-46FB-B26B-56E4FF133B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BCFEE74-DEBB-47D5-9450-074743DE32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3BFE5C1-3A01-4D18-AB46-56AD4E36C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B1AA-8110-4C5C-AC86-A7F430ABFC37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1E39CE5-488C-473E-8013-DEB2D997F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AE96E28-E89F-42DC-9D8D-20D6DD8CD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96A3-9790-4032-BE2E-4983D0E21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602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E1F565-2D17-4B07-ABAB-FE7D70A9B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D296231-DA31-4756-AEBC-64647287C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797F924-F641-4B37-827C-C8530DBF8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B1AA-8110-4C5C-AC86-A7F430ABFC37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E4F7F3-0671-499B-8C8C-7BD196A3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4DA681-7945-4289-B04F-D1BFFDA45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96A3-9790-4032-BE2E-4983D0E21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854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BE1C0EC-F45A-40CC-B500-C4CD70334B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4D59399-2D66-44B9-A8BC-E80F9D99B1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7B03973-A0C0-4723-9D87-DF6922278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6B1AA-8110-4C5C-AC86-A7F430ABFC37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B739F6-845A-4271-98A9-6BEFC0DEF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52E713B-55DF-43CC-B76E-ECE781CF8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696A3-9790-4032-BE2E-4983D0E21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891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B019B74-844F-417D-AD09-664B15CFC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D3BA95-6BE1-4AB8-9500-FC2BAB966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FA4B97-D7D3-4655-BD99-7CA0A1C2E6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6B1AA-8110-4C5C-AC86-A7F430ABFC37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3FA956-CA55-4126-B21D-8E85BCA592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3B066E9-FB35-4CC5-AA08-509545E2F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696A3-9790-4032-BE2E-4983D0E217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029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link.springer.com/article/10.1007/s00285-008-0197-8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43115D3B-1040-4C17-818B-B3FE22C543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3950" y="1847850"/>
            <a:ext cx="9944100" cy="4171950"/>
          </a:xfrm>
        </p:spPr>
        <p:txBody>
          <a:bodyPr>
            <a:normAutofit lnSpcReduction="10000"/>
          </a:bodyPr>
          <a:lstStyle/>
          <a:p>
            <a:r>
              <a:rPr lang="en-US" altLang="zh-CN" sz="4000" b="1" dirty="0"/>
              <a:t>Stability Analysis of the Continuum Model</a:t>
            </a:r>
            <a:endParaRPr lang="zh-CN" altLang="zh-CN" sz="4000" dirty="0"/>
          </a:p>
          <a:p>
            <a:r>
              <a:rPr lang="en-US" altLang="zh-CN" dirty="0"/>
              <a:t> </a:t>
            </a:r>
            <a:endParaRPr lang="zh-CN" altLang="zh-CN" dirty="0"/>
          </a:p>
          <a:p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Jinghao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Chen</a:t>
            </a:r>
            <a:endParaRPr lang="zh-CN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May 3, 2020</a:t>
            </a:r>
            <a:endParaRPr lang="zh-CN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dirty="0"/>
              <a:t> 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zh-CN" dirty="0"/>
          </a:p>
          <a:p>
            <a:r>
              <a:rPr lang="en-US" altLang="zh-CN" i="1" dirty="0"/>
              <a:t>*  “paper” in the following content refers to </a:t>
            </a:r>
            <a:r>
              <a:rPr lang="en-US" altLang="zh-CN" i="1" u="sng" dirty="0" err="1">
                <a:hlinkClick r:id="rId2"/>
              </a:rPr>
              <a:t>Anguige’s</a:t>
            </a:r>
            <a:r>
              <a:rPr lang="en-US" altLang="zh-CN" i="1" u="sng" dirty="0">
                <a:hlinkClick r:id="rId2"/>
              </a:rPr>
              <a:t> paper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8191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732785-2639-406A-830F-0C1D9A719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0175"/>
            <a:ext cx="10515600" cy="4776788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CN" b="1" dirty="0"/>
              <a:t>Section 1.</a:t>
            </a:r>
          </a:p>
          <a:p>
            <a:pPr marL="0" indent="0" algn="ctr">
              <a:buNone/>
            </a:pPr>
            <a:r>
              <a:rPr lang="en-US" altLang="zh-CN" b="1" dirty="0"/>
              <a:t>Linear Stability Analysis for the Continuum Equation</a:t>
            </a:r>
            <a:endParaRPr lang="zh-CN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9422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646C887-2997-4FF3-A2CA-C184A64A95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68450"/>
                <a:ext cx="10515600" cy="4351338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altLang="zh-CN" dirty="0"/>
                  <a:t>Recall the continuum limit of discrete model is the following:</a:t>
                </a:r>
              </a:p>
              <a:p>
                <a:pPr marL="0" indent="0">
                  <a:buNone/>
                </a:pP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𝜕𝜌</m:t>
                          </m:r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𝑡</m:t>
                          </m:r>
                        </m:den>
                      </m:f>
                      <m: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altLang="zh-CN" dirty="0"/>
              </a:p>
              <a:p>
                <a:pPr marL="0" indent="0">
                  <a:buNone/>
                </a:pP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where </a:t>
                </a:r>
                <a14:m>
                  <m:oMath xmlns:m="http://schemas.openxmlformats.org/officeDocument/2006/math">
                    <m:r>
                      <a:rPr lang="en-US" altLang="zh-CN" i="1"/>
                      <m:t>𝐾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𝜌</m:t>
                        </m:r>
                      </m:e>
                    </m:d>
                    <m:r>
                      <a:rPr lang="en-US" altLang="zh-CN" i="1"/>
                      <m:t>=</m:t>
                    </m:r>
                    <m:r>
                      <a:rPr lang="en-US" altLang="zh-CN" i="1"/>
                      <m:t>𝜌</m:t>
                    </m:r>
                    <m:r>
                      <a:rPr lang="en-US" altLang="zh-CN" i="1"/>
                      <m:t>(1−2</m:t>
                    </m:r>
                    <m:r>
                      <a:rPr lang="en-US" altLang="zh-CN" i="1"/>
                      <m:t>𝛼𝜌</m:t>
                    </m:r>
                    <m:r>
                      <a:rPr lang="en-US" altLang="zh-CN" i="1"/>
                      <m:t>+</m:t>
                    </m:r>
                    <m:r>
                      <a:rPr lang="en-US" altLang="zh-CN" i="1"/>
                      <m:t>𝛼</m:t>
                    </m:r>
                    <m:sSup>
                      <m:sSupPr>
                        <m:ctrlPr>
                          <a:rPr lang="zh-CN" altLang="zh-CN" i="1"/>
                        </m:ctrlPr>
                      </m:sSupPr>
                      <m:e>
                        <m:r>
                          <a:rPr lang="en-US" altLang="zh-CN" i="1"/>
                          <m:t>𝜌</m:t>
                        </m:r>
                      </m:e>
                      <m:sup>
                        <m:r>
                          <a:rPr lang="en-US" altLang="zh-CN" i="1"/>
                          <m:t>2</m:t>
                        </m:r>
                      </m:sup>
                    </m:sSup>
                    <m:r>
                      <a:rPr lang="en-US" altLang="zh-CN" i="1"/>
                      <m:t>)</m:t>
                    </m:r>
                  </m:oMath>
                </a14:m>
                <a:r>
                  <a:rPr lang="en-US" altLang="zh-CN" dirty="0"/>
                  <a:t>.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Now, consider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𝜌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𝑥</m:t>
                          </m:r>
                          <m:r>
                            <a:rPr lang="en-US" altLang="zh-CN" i="1"/>
                            <m:t>,</m:t>
                          </m:r>
                          <m:r>
                            <a:rPr lang="en-US" altLang="zh-CN" i="1"/>
                            <m:t>𝑡</m:t>
                          </m:r>
                        </m:e>
                      </m:d>
                      <m:r>
                        <a:rPr lang="en-US" altLang="zh-CN" i="1"/>
                        <m:t>=</m:t>
                      </m:r>
                      <m:acc>
                        <m:accPr>
                          <m:chr m:val="̅"/>
                          <m:ctrlPr>
                            <a:rPr lang="zh-CN" altLang="zh-CN" i="1"/>
                          </m:ctrlPr>
                        </m:accPr>
                        <m:e>
                          <m:r>
                            <a:rPr lang="en-US" altLang="zh-CN" i="1"/>
                            <m:t>𝜌</m:t>
                          </m:r>
                        </m:e>
                      </m:acc>
                      <m:r>
                        <a:rPr lang="en-US" altLang="zh-CN" i="1"/>
                        <m:t>+</m:t>
                      </m:r>
                      <m:r>
                        <a:rPr lang="en-US" altLang="zh-CN" i="1"/>
                        <m:t>𝜀</m:t>
                      </m:r>
                      <m:acc>
                        <m:accPr>
                          <m:chr m:val="̃"/>
                          <m:ctrlPr>
                            <a:rPr lang="zh-CN" altLang="zh-CN" i="1"/>
                          </m:ctrlPr>
                        </m:accPr>
                        <m:e>
                          <m:r>
                            <a:rPr lang="en-US" altLang="zh-CN" i="1"/>
                            <m:t>𝜌</m:t>
                          </m:r>
                        </m:e>
                      </m:acc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𝑥</m:t>
                          </m:r>
                          <m:r>
                            <a:rPr lang="en-US" altLang="zh-CN" i="1"/>
                            <m:t>,</m:t>
                          </m:r>
                          <m:r>
                            <a:rPr lang="en-US" altLang="zh-CN" i="1"/>
                            <m:t>𝑡</m:t>
                          </m:r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with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zh-CN" altLang="zh-CN" i="1"/>
                          </m:ctrlPr>
                        </m:accPr>
                        <m:e>
                          <m:r>
                            <a:rPr lang="en-US" altLang="zh-CN" i="1"/>
                            <m:t>𝜌</m:t>
                          </m:r>
                        </m:e>
                      </m:acc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𝑥</m:t>
                          </m:r>
                          <m:r>
                            <a:rPr lang="en-US" altLang="zh-CN" i="1"/>
                            <m:t>,</m:t>
                          </m:r>
                          <m:r>
                            <a:rPr lang="en-US" altLang="zh-CN" i="1"/>
                            <m:t>𝑡</m:t>
                          </m:r>
                        </m:e>
                      </m:d>
                      <m:r>
                        <a:rPr lang="en-US" altLang="zh-CN" i="1"/>
                        <m:t>=</m:t>
                      </m:r>
                      <m:nary>
                        <m:naryPr>
                          <m:chr m:val="∑"/>
                          <m:ctrlPr>
                            <a:rPr lang="zh-CN" altLang="zh-CN" i="1"/>
                          </m:ctrlPr>
                        </m:naryPr>
                        <m:sub>
                          <m:r>
                            <a:rPr lang="en-US" altLang="zh-CN" i="1"/>
                            <m:t>𝑘</m:t>
                          </m:r>
                          <m:r>
                            <a:rPr lang="en-US" altLang="zh-CN" i="1"/>
                            <m:t>=−∞</m:t>
                          </m:r>
                        </m:sub>
                        <m:sup>
                          <m:r>
                            <m:rPr>
                              <m:lit/>
                            </m:rPr>
                            <a:rPr lang="en-US" altLang="zh-CN" i="1"/>
                            <m:t>+</m:t>
                          </m:r>
                          <m:r>
                            <a:rPr lang="en-US" altLang="zh-CN" i="1"/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zh-CN" altLang="zh-CN" i="1"/>
                                  </m:ctrlPr>
                                </m:acc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i="1"/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𝑒</m:t>
                              </m:r>
                            </m:e>
                            <m:sup>
                              <m:r>
                                <a:rPr lang="en-US" altLang="zh-CN" i="1"/>
                                <m:t>𝑖𝑘𝑥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zh-CN" altLang="zh-CN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646C887-2997-4FF3-A2CA-C184A64A95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68450"/>
                <a:ext cx="10515600" cy="4351338"/>
              </a:xfrm>
              <a:blipFill>
                <a:blip r:embed="rId2"/>
                <a:stretch>
                  <a:fillRect l="-754" t="-26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6634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4A7BD4F-ED08-4D69-A404-4DE37D1213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𝐿𝐻𝑆</m:t>
                      </m:r>
                      <m: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𝜕𝜌</m:t>
                          </m:r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𝑡</m:t>
                          </m:r>
                        </m:den>
                      </m:f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𝜀</m:t>
                      </m:r>
                      <m:nary>
                        <m:naryPr>
                          <m:chr m:val="∑"/>
                          <m:ctrlPr>
                            <a:rPr lang="zh-CN" altLang="zh-CN" i="1"/>
                          </m:ctrlPr>
                        </m:naryPr>
                        <m:sub>
                          <m:r>
                            <a:rPr lang="en-US" altLang="zh-CN" i="1"/>
                            <m:t>𝑘</m:t>
                          </m:r>
                          <m:r>
                            <a:rPr lang="en-US" altLang="zh-CN" i="1"/>
                            <m:t>=−∞</m:t>
                          </m:r>
                        </m:sub>
                        <m:sup>
                          <m:r>
                            <m:rPr>
                              <m:lit/>
                            </m:rPr>
                            <a:rPr lang="en-US" altLang="zh-CN" i="1"/>
                            <m:t>+</m:t>
                          </m:r>
                          <m:r>
                            <a:rPr lang="en-US" altLang="zh-CN" i="1"/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r>
                                <a:rPr lang="en-US" altLang="zh-CN" i="1"/>
                                <m:t>𝜕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zh-CN" altLang="zh-CN" i="1"/>
                                      </m:ctrlPr>
                                    </m:acc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i="1"/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r>
                                    <a:rPr lang="en-US" altLang="zh-CN" i="1"/>
                                    <m:t>𝑡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altLang="zh-CN" i="1"/>
                                <m:t>𝜕</m:t>
                              </m:r>
                              <m:r>
                                <a:rPr lang="en-US" altLang="zh-CN" i="1"/>
                                <m:t>𝑡</m:t>
                              </m:r>
                            </m:den>
                          </m:f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𝑒</m:t>
                              </m:r>
                            </m:e>
                            <m:sup>
                              <m:r>
                                <a:rPr lang="en-US" altLang="zh-CN" i="1"/>
                                <m:t>𝑖𝑘𝑥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4A7BD4F-ED08-4D69-A404-4DE37D1213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5032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10539B7-EFEF-45B1-94A0-A36DD3325A3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314325"/>
                <a:ext cx="10515600" cy="5862638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en-US" altLang="zh-CN" dirty="0"/>
                  <a:t>while for right hand side, we use Taylor expansion on </a:t>
                </a:r>
                <a14:m>
                  <m:oMath xmlns:m="http://schemas.openxmlformats.org/officeDocument/2006/math">
                    <m:r>
                      <a:rPr lang="en-US" altLang="zh-CN" i="1"/>
                      <m:t>𝐾</m:t>
                    </m:r>
                  </m:oMath>
                </a14:m>
                <a:r>
                  <a:rPr lang="en-US" altLang="zh-CN" dirty="0"/>
                  <a:t> at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zh-CN" altLang="zh-CN" i="1"/>
                        </m:ctrlPr>
                      </m:accPr>
                      <m:e>
                        <m:r>
                          <a:rPr lang="en-US" altLang="zh-CN" i="1"/>
                          <m:t>𝜌</m:t>
                        </m:r>
                      </m:e>
                    </m:acc>
                  </m:oMath>
                </a14:m>
                <a:r>
                  <a:rPr lang="en-US" altLang="zh-CN" dirty="0"/>
                  <a:t>, where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𝐾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acc>
                          <m:r>
                            <a:rPr lang="en-US" altLang="zh-CN" i="1"/>
                            <m:t>+</m:t>
                          </m:r>
                          <m:r>
                            <a:rPr lang="en-US" altLang="zh-CN" i="1"/>
                            <m:t>𝜀</m:t>
                          </m:r>
                          <m:acc>
                            <m:accPr>
                              <m:chr m:val="̃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acc>
                        </m:e>
                      </m:d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𝐾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acc>
                        </m:e>
                      </m:d>
                      <m:r>
                        <a:rPr lang="en-US" altLang="zh-CN" i="1"/>
                        <m:t>+</m:t>
                      </m:r>
                      <m:r>
                        <a:rPr lang="en-US" altLang="zh-CN" i="1"/>
                        <m:t>𝜀</m:t>
                      </m:r>
                      <m:acc>
                        <m:accPr>
                          <m:chr m:val="̃"/>
                          <m:ctrlPr>
                            <a:rPr lang="zh-CN" altLang="zh-CN" i="1"/>
                          </m:ctrlPr>
                        </m:accPr>
                        <m:e>
                          <m:r>
                            <a:rPr lang="en-US" altLang="zh-CN" i="1"/>
                            <m:t>𝜌</m:t>
                          </m:r>
                        </m:e>
                      </m:acc>
                      <m:r>
                        <a:rPr lang="en-US" altLang="zh-CN" i="1"/>
                        <m:t>⋅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𝐾</m:t>
                          </m:r>
                        </m:e>
                        <m:sup>
                          <m:r>
                            <a:rPr lang="en-US" altLang="zh-CN" i="1"/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acc>
                        </m:e>
                      </m:d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𝜀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and then take it in: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𝑅𝐻𝑆</m:t>
                      </m:r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zh-CN" altLang="zh-CN" i="1"/>
                                  </m:ctrlPr>
                                </m:acc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acc>
                              <m:r>
                                <a:rPr lang="en-US" altLang="zh-CN" i="1"/>
                                <m:t>+</m:t>
                              </m:r>
                              <m:r>
                                <a:rPr lang="en-US" altLang="zh-CN" i="1"/>
                                <m:t>𝜀</m:t>
                              </m:r>
                              <m:acc>
                                <m:accPr>
                                  <m:chr m:val="̃"/>
                                  <m:ctrlPr>
                                    <a:rPr lang="zh-CN" altLang="zh-CN" i="1"/>
                                  </m:ctrlPr>
                                </m:acc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acc>
                            </m:e>
                          </m:d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zh-CN" altLang="zh-CN" i="1"/>
                                  </m:ctrlPr>
                                </m:acc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zh-CN" i="1"/>
                            <m:t>+</m:t>
                          </m:r>
                          <m:r>
                            <a:rPr lang="en-US" altLang="zh-CN" i="1"/>
                            <m:t>𝜀</m:t>
                          </m:r>
                          <m:acc>
                            <m:accPr>
                              <m:chr m:val="̃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acc>
                          <m:r>
                            <a:rPr lang="en-US" altLang="zh-CN" i="1"/>
                            <m:t>⋅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𝐾</m:t>
                              </m:r>
                            </m:e>
                            <m:sup>
                              <m:r>
                                <a:rPr lang="en-US" altLang="zh-CN" i="1"/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zh-CN" altLang="zh-CN" i="1"/>
                                  </m:ctrlPr>
                                </m:acc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zh-CN" i="1"/>
                            <m:t>+</m:t>
                          </m:r>
                          <m:r>
                            <m:rPr>
                              <m:sty m:val="p"/>
                            </m:rPr>
                            <a:rPr lang="en-US" altLang="zh-CN"/>
                            <m:t>Ο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r>
                                    <a:rPr lang="en-US" altLang="zh-CN" i="1"/>
                                    <m:t>𝜀</m:t>
                                  </m:r>
                                </m:e>
                                <m:sup>
                                  <m:r>
                                    <a:rPr lang="en-US" altLang="zh-CN" i="1"/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zh-CN" altLang="zh-CN" i="1"/>
                                  </m:ctrlPr>
                                </m:acc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r>
                        <a:rPr lang="en-US" altLang="zh-CN" i="1"/>
                        <m:t>𝜀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𝐾</m:t>
                          </m:r>
                        </m:e>
                        <m:sup>
                          <m:r>
                            <a:rPr lang="en-US" altLang="zh-CN" i="1"/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acc>
                        </m:e>
                      </m:d>
                      <m:r>
                        <a:rPr lang="en-US" altLang="zh-CN" i="1"/>
                        <m:t>⋅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acc>
                            <m:accPr>
                              <m:chr m:val="̃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acc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𝜀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US" altLang="zh-CN" i="1"/>
                        <m:t>=</m:t>
                      </m:r>
                      <m:r>
                        <a:rPr lang="en-US" altLang="zh-CN" i="1"/>
                        <m:t>𝜀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𝐾</m:t>
                          </m:r>
                        </m:e>
                        <m:sup>
                          <m:r>
                            <a:rPr lang="en-US" altLang="zh-CN" i="1"/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acc>
                        </m:e>
                      </m:d>
                      <m:r>
                        <a:rPr lang="en-US" altLang="zh-CN" i="1"/>
                        <m:t>⋅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𝜕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acc>
                            <m:accPr>
                              <m:chr m:val="̃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acc>
                        </m:num>
                        <m:den>
                          <m:r>
                            <a:rPr lang="en-US" altLang="zh-CN" i="1"/>
                            <m:t>𝜕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𝑥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𝜀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10539B7-EFEF-45B1-94A0-A36DD3325A3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314325"/>
                <a:ext cx="10515600" cy="5862638"/>
              </a:xfrm>
              <a:blipFill>
                <a:blip r:embed="rId2"/>
                <a:stretch>
                  <a:fillRect l="-928" t="-18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9295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9196815-E87A-42E1-86FA-02FF6341D2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CN" dirty="0"/>
                  <a:t>As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zh-CN" altLang="zh-CN" i="1"/>
                        </m:ctrlPr>
                      </m:accPr>
                      <m:e>
                        <m:r>
                          <a:rPr lang="en-US" altLang="zh-CN" i="1"/>
                          <m:t>𝜌</m:t>
                        </m:r>
                      </m:e>
                    </m:acc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𝑥</m:t>
                        </m:r>
                        <m:r>
                          <a:rPr lang="en-US" altLang="zh-CN" i="1"/>
                          <m:t>,</m:t>
                        </m:r>
                        <m:r>
                          <a:rPr lang="en-US" altLang="zh-CN" i="1"/>
                          <m:t>𝑡</m:t>
                        </m:r>
                      </m:e>
                    </m:d>
                    <m:r>
                      <a:rPr lang="en-US" altLang="zh-CN" i="1"/>
                      <m:t>=</m:t>
                    </m:r>
                    <m:nary>
                      <m:naryPr>
                        <m:chr m:val="∑"/>
                        <m:ctrlPr>
                          <a:rPr lang="zh-CN" altLang="zh-CN" i="1"/>
                        </m:ctrlPr>
                      </m:naryPr>
                      <m:sub>
                        <m:r>
                          <a:rPr lang="en-US" altLang="zh-CN" i="1"/>
                          <m:t>𝑘</m:t>
                        </m:r>
                        <m:r>
                          <a:rPr lang="en-US" altLang="zh-CN" i="1"/>
                          <m:t>=−∞</m:t>
                        </m:r>
                      </m:sub>
                      <m:sup>
                        <m:r>
                          <m:rPr>
                            <m:lit/>
                          </m:rPr>
                          <a:rPr lang="en-US" altLang="zh-CN" i="1"/>
                          <m:t>+</m:t>
                        </m:r>
                        <m:r>
                          <a:rPr lang="en-US" altLang="zh-CN" i="1"/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zh-CN" altLang="zh-CN" i="1"/>
                                </m:ctrlPr>
                              </m:accPr>
                              <m:e>
                                <m:r>
                                  <a:rPr lang="en-US" altLang="zh-CN" i="1"/>
                                  <m:t>𝜌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/>
                              <m:t>𝑘</m:t>
                            </m:r>
                          </m:sub>
                        </m:sSub>
                        <m:d>
                          <m:dPr>
                            <m:ctrlPr>
                              <a:rPr lang="zh-CN" altLang="zh-CN" i="1"/>
                            </m:ctrlPr>
                          </m:dPr>
                          <m:e>
                            <m:r>
                              <a:rPr lang="en-US" altLang="zh-CN" i="1"/>
                              <m:t>𝑡</m:t>
                            </m:r>
                          </m:e>
                        </m:d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𝑒</m:t>
                            </m:r>
                          </m:e>
                          <m:sup>
                            <m:r>
                              <a:rPr lang="en-US" altLang="zh-CN" i="1"/>
                              <m:t>𝑖𝑘𝑥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altLang="zh-CN" dirty="0"/>
                  <a:t>, so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/>
                        </m:ctrlPr>
                      </m:fPr>
                      <m:num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𝜕</m:t>
                            </m:r>
                          </m:e>
                          <m:sup>
                            <m:r>
                              <a:rPr lang="en-US" altLang="zh-CN" i="1"/>
                              <m:t>2</m:t>
                            </m:r>
                          </m:sup>
                        </m:sSup>
                        <m:acc>
                          <m:accPr>
                            <m:chr m:val="̃"/>
                            <m:ctrlPr>
                              <a:rPr lang="zh-CN" altLang="zh-CN" i="1"/>
                            </m:ctrlPr>
                          </m:acc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</m:acc>
                      </m:num>
                      <m:den>
                        <m:r>
                          <a:rPr lang="en-US" altLang="zh-CN" i="1"/>
                          <m:t>𝜕</m:t>
                        </m:r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𝑥</m:t>
                            </m:r>
                          </m:e>
                          <m:sup>
                            <m:r>
                              <a:rPr lang="en-US" altLang="zh-CN" i="1"/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CN" i="1"/>
                      <m:t>=−</m:t>
                    </m:r>
                    <m:nary>
                      <m:naryPr>
                        <m:chr m:val="∑"/>
                        <m:ctrlPr>
                          <a:rPr lang="zh-CN" altLang="zh-CN" i="1"/>
                        </m:ctrlPr>
                      </m:naryPr>
                      <m:sub>
                        <m:r>
                          <a:rPr lang="en-US" altLang="zh-CN" i="1"/>
                          <m:t>𝑘</m:t>
                        </m:r>
                        <m:r>
                          <a:rPr lang="en-US" altLang="zh-CN" i="1"/>
                          <m:t>=−∞</m:t>
                        </m:r>
                      </m:sub>
                      <m:sup>
                        <m:r>
                          <m:rPr>
                            <m:lit/>
                          </m:rPr>
                          <a:rPr lang="en-US" altLang="zh-CN" i="1"/>
                          <m:t>+</m:t>
                        </m:r>
                        <m:r>
                          <a:rPr lang="en-US" altLang="zh-CN" i="1"/>
                          <m:t>∞</m:t>
                        </m:r>
                      </m:sup>
                      <m:e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zh-CN" altLang="zh-CN" i="1"/>
                                </m:ctrlPr>
                              </m:accPr>
                              <m:e>
                                <m:r>
                                  <a:rPr lang="en-US" altLang="zh-CN" i="1"/>
                                  <m:t>𝜌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/>
                              <m:t>𝑘</m:t>
                            </m:r>
                          </m:sub>
                        </m:sSub>
                        <m:d>
                          <m:dPr>
                            <m:ctrlPr>
                              <a:rPr lang="zh-CN" altLang="zh-CN" i="1"/>
                            </m:ctrlPr>
                          </m:dPr>
                          <m:e>
                            <m:r>
                              <a:rPr lang="en-US" altLang="zh-CN" i="1"/>
                              <m:t>𝑡</m:t>
                            </m:r>
                          </m:e>
                        </m:d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𝑘</m:t>
                            </m:r>
                          </m:e>
                          <m:sup>
                            <m:r>
                              <a:rPr lang="en-US" altLang="zh-CN" i="1"/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𝑒</m:t>
                            </m:r>
                          </m:e>
                          <m:sup>
                            <m:r>
                              <a:rPr lang="en-US" altLang="zh-CN" i="1"/>
                              <m:t>𝑖𝑘𝑥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altLang="zh-CN" dirty="0"/>
                  <a:t>, hence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𝑅𝐻𝑆</m:t>
                      </m:r>
                      <m:r>
                        <a:rPr lang="en-US" altLang="zh-CN" i="1"/>
                        <m:t>=−</m:t>
                      </m:r>
                      <m:r>
                        <a:rPr lang="en-US" altLang="zh-CN" i="1"/>
                        <m:t>𝜀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𝐾</m:t>
                          </m:r>
                        </m:e>
                        <m:sup>
                          <m:r>
                            <a:rPr lang="en-US" altLang="zh-CN" i="1"/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acc>
                        </m:e>
                      </m:d>
                      <m:r>
                        <a:rPr lang="en-US" altLang="zh-CN" i="1"/>
                        <m:t>⋅</m:t>
                      </m:r>
                      <m:nary>
                        <m:naryPr>
                          <m:chr m:val="∑"/>
                          <m:ctrlPr>
                            <a:rPr lang="zh-CN" altLang="zh-CN" i="1"/>
                          </m:ctrlPr>
                        </m:naryPr>
                        <m:sub>
                          <m:r>
                            <a:rPr lang="en-US" altLang="zh-CN" i="1"/>
                            <m:t>𝑘</m:t>
                          </m:r>
                          <m:r>
                            <a:rPr lang="en-US" altLang="zh-CN" i="1"/>
                            <m:t>=−∞</m:t>
                          </m:r>
                        </m:sub>
                        <m:sup>
                          <m:r>
                            <m:rPr>
                              <m:lit/>
                            </m:rPr>
                            <a:rPr lang="en-US" altLang="zh-CN" i="1"/>
                            <m:t>+</m:t>
                          </m:r>
                          <m:r>
                            <a:rPr lang="en-US" altLang="zh-CN" i="1"/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zh-CN" altLang="zh-CN" i="1"/>
                                  </m:ctrlPr>
                                </m:acc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i="1"/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𝑘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𝑒</m:t>
                              </m:r>
                            </m:e>
                            <m:sup>
                              <m:r>
                                <a:rPr lang="en-US" altLang="zh-CN" i="1"/>
                                <m:t>𝑖𝑘𝑥</m:t>
                              </m:r>
                            </m:sup>
                          </m:sSup>
                        </m:e>
                      </m:nary>
                      <m:r>
                        <a:rPr lang="en-US" altLang="zh-CN" i="1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𝜀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Recall that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𝐿𝐻𝑆</m:t>
                      </m:r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𝜕𝜌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𝜀</m:t>
                      </m:r>
                      <m:nary>
                        <m:naryPr>
                          <m:chr m:val="∑"/>
                          <m:ctrlPr>
                            <a:rPr lang="zh-CN" altLang="zh-C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m:rPr>
                              <m:lit/>
                            </m:rPr>
                            <a:rPr lang="en-US" altLang="zh-CN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zh-CN" altLang="zh-CN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zh-CN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zh-CN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zh-CN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sSup>
                            <m:sSupPr>
                              <m:ctrlPr>
                                <a:rPr lang="zh-CN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𝑖𝑘𝑥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9196815-E87A-42E1-86FA-02FF6341D2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5419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8F90B05-0E87-407F-8F9C-EF45CAB4830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CN" dirty="0"/>
                  <a:t>Let’s manage the equation by taking </a:t>
                </a:r>
                <a14:m>
                  <m:oMath xmlns:m="http://schemas.openxmlformats.org/officeDocument/2006/math">
                    <m:r>
                      <a:rPr lang="en-US" altLang="zh-CN" i="1"/>
                      <m:t>𝐿𝐻𝑆</m:t>
                    </m:r>
                    <m:r>
                      <a:rPr lang="en-US" altLang="zh-CN" i="1"/>
                      <m:t>=</m:t>
                    </m:r>
                    <m:r>
                      <a:rPr lang="en-US" altLang="zh-CN" i="1"/>
                      <m:t>𝑅𝐻𝑆</m:t>
                    </m:r>
                  </m:oMath>
                </a14:m>
                <a:r>
                  <a:rPr lang="en-US" altLang="zh-CN" dirty="0"/>
                  <a:t>, we get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zh-CN" altLang="zh-CN" i="1"/>
                          </m:ctrlPr>
                        </m:naryPr>
                        <m:sub>
                          <m:r>
                            <a:rPr lang="en-US" altLang="zh-CN" i="1"/>
                            <m:t>𝑘</m:t>
                          </m:r>
                          <m:r>
                            <a:rPr lang="en-US" altLang="zh-CN" i="1"/>
                            <m:t>=−∞</m:t>
                          </m:r>
                        </m:sub>
                        <m:sup>
                          <m:r>
                            <m:rPr>
                              <m:lit/>
                            </m:rPr>
                            <a:rPr lang="en-US" altLang="zh-CN" i="1"/>
                            <m:t>+</m:t>
                          </m:r>
                          <m:r>
                            <a:rPr lang="en-US" altLang="zh-CN" i="1"/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r>
                                <a:rPr lang="en-US" altLang="zh-CN" i="1"/>
                                <m:t>𝜕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zh-CN" altLang="zh-CN" i="1"/>
                                      </m:ctrlPr>
                                    </m:acc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i="1"/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r>
                                    <a:rPr lang="en-US" altLang="zh-CN" i="1"/>
                                    <m:t>𝑡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altLang="zh-CN" i="1"/>
                                <m:t>𝜕</m:t>
                              </m:r>
                              <m:r>
                                <a:rPr lang="en-US" altLang="zh-CN" i="1"/>
                                <m:t>𝑡</m:t>
                              </m:r>
                            </m:den>
                          </m:f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𝑒</m:t>
                              </m:r>
                            </m:e>
                            <m:sup>
                              <m:r>
                                <a:rPr lang="en-US" altLang="zh-CN" i="1"/>
                                <m:t>𝑖𝑘𝑥</m:t>
                              </m:r>
                            </m:sup>
                          </m:sSup>
                        </m:e>
                      </m:nary>
                      <m:r>
                        <a:rPr lang="en-US" altLang="zh-CN" i="1"/>
                        <m:t>=−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𝐾</m:t>
                          </m:r>
                        </m:e>
                        <m:sup>
                          <m:r>
                            <a:rPr lang="en-US" altLang="zh-CN" i="1"/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acc>
                        </m:e>
                      </m:d>
                      <m:r>
                        <a:rPr lang="en-US" altLang="zh-CN" i="1"/>
                        <m:t>⋅</m:t>
                      </m:r>
                      <m:nary>
                        <m:naryPr>
                          <m:chr m:val="∑"/>
                          <m:ctrlPr>
                            <a:rPr lang="zh-CN" altLang="zh-CN" i="1"/>
                          </m:ctrlPr>
                        </m:naryPr>
                        <m:sub>
                          <m:r>
                            <a:rPr lang="en-US" altLang="zh-CN" i="1"/>
                            <m:t>𝑘</m:t>
                          </m:r>
                          <m:r>
                            <a:rPr lang="en-US" altLang="zh-CN" i="1"/>
                            <m:t>=−∞</m:t>
                          </m:r>
                        </m:sub>
                        <m:sup>
                          <m:r>
                            <m:rPr>
                              <m:lit/>
                            </m:rPr>
                            <a:rPr lang="en-US" altLang="zh-CN" i="1"/>
                            <m:t>+</m:t>
                          </m:r>
                          <m:r>
                            <a:rPr lang="en-US" altLang="zh-CN" i="1"/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zh-CN" altLang="zh-CN" i="1"/>
                                  </m:ctrlPr>
                                </m:acc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i="1"/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𝑘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𝑒</m:t>
                              </m:r>
                            </m:e>
                            <m:sup>
                              <m:r>
                                <a:rPr lang="en-US" altLang="zh-CN" i="1"/>
                                <m:t>𝑖𝑘𝑥</m:t>
                              </m:r>
                            </m:sup>
                          </m:sSup>
                        </m:e>
                      </m:nary>
                      <m:r>
                        <a:rPr lang="en-US" altLang="zh-CN"/>
                        <m:t>+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𝜀</m:t>
                          </m:r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so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zh-CN" altLang="zh-CN" i="1"/>
                          </m:ctrlPr>
                        </m:naryPr>
                        <m:sub>
                          <m:r>
                            <a:rPr lang="en-US" altLang="zh-CN" i="1"/>
                            <m:t>𝑘</m:t>
                          </m:r>
                          <m:r>
                            <a:rPr lang="en-US" altLang="zh-CN" i="1"/>
                            <m:t>=−∞</m:t>
                          </m:r>
                        </m:sub>
                        <m:sup>
                          <m:r>
                            <m:rPr>
                              <m:lit/>
                            </m:rPr>
                            <a:rPr lang="en-US" altLang="zh-CN" i="1"/>
                            <m:t>+</m:t>
                          </m:r>
                          <m:r>
                            <a:rPr lang="en-US" altLang="zh-CN" i="1"/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𝑒</m:t>
                              </m:r>
                            </m:e>
                            <m:sup>
                              <m:r>
                                <a:rPr lang="en-US" altLang="zh-CN" i="1"/>
                                <m:t>𝑖𝑘𝑥</m:t>
                              </m:r>
                            </m:sup>
                          </m:sSup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r>
                                    <a:rPr lang="en-US" altLang="zh-CN" i="1"/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zh-CN" altLang="zh-CN" i="1"/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zh-CN" altLang="zh-CN" i="1"/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i="1"/>
                                            <m:t>𝜌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zh-CN" i="1"/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zh-CN" altLang="zh-CN" i="1"/>
                                      </m:ctrlPr>
                                    </m:dPr>
                                    <m:e>
                                      <m:r>
                                        <a:rPr lang="en-US" altLang="zh-CN" i="1"/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US" altLang="zh-CN" i="1"/>
                                    <m:t>𝜕</m:t>
                                  </m:r>
                                  <m:r>
                                    <a:rPr lang="en-US" altLang="zh-CN" i="1"/>
                                    <m:t>𝑡</m:t>
                                  </m:r>
                                </m:den>
                              </m:f>
                              <m:r>
                                <a:rPr lang="en-US" altLang="zh-CN" i="1"/>
                                <m:t>+</m:t>
                              </m:r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r>
                                    <a:rPr lang="en-US" altLang="zh-CN" i="1"/>
                                    <m:t>𝑘</m:t>
                                  </m:r>
                                </m:e>
                                <m:sup>
                                  <m:r>
                                    <a:rPr lang="en-US" altLang="zh-CN" i="1"/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zh-CN" altLang="zh-CN" i="1"/>
                                  </m:ctrlPr>
                                </m:sSupPr>
                                <m:e>
                                  <m:r>
                                    <a:rPr lang="en-US" altLang="zh-CN" i="1"/>
                                    <m:t>𝐾</m:t>
                                  </m:r>
                                </m:e>
                                <m:sup>
                                  <m:r>
                                    <a:rPr lang="en-US" altLang="zh-CN" i="1"/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zh-CN" altLang="zh-CN" i="1"/>
                                      </m:ctrlPr>
                                    </m:acc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</m:acc>
                                </m:e>
                              </m:d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zh-CN" altLang="zh-CN" i="1"/>
                                      </m:ctrlPr>
                                    </m:accPr>
                                    <m:e>
                                      <m:r>
                                        <a:rPr lang="en-US" altLang="zh-CN" i="1"/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altLang="zh-CN" i="1"/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zh-CN" altLang="zh-CN" i="1"/>
                                  </m:ctrlPr>
                                </m:dPr>
                                <m:e>
                                  <m:r>
                                    <a:rPr lang="en-US" altLang="zh-CN" i="1"/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</m:nary>
                      <m:r>
                        <a:rPr lang="en-US" altLang="zh-CN"/>
                        <m:t>=</m:t>
                      </m:r>
                      <m:r>
                        <m:rPr>
                          <m:sty m:val="p"/>
                        </m:rPr>
                        <a:rPr lang="en-US" altLang="zh-CN"/>
                        <m:t>Ο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𝜀</m:t>
                          </m:r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8F90B05-0E87-407F-8F9C-EF45CAB483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1484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D5B7A39-6536-4E41-8209-A794AABCF1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733425"/>
                <a:ext cx="10515600" cy="5443538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altLang="zh-CN" dirty="0"/>
                  <a:t>As the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/>
                      <m:t>Ο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𝜀</m:t>
                        </m:r>
                      </m:e>
                    </m:d>
                  </m:oMath>
                </a14:m>
                <a:r>
                  <a:rPr lang="en-US" altLang="zh-CN" dirty="0"/>
                  <a:t> term should be neglectable during the linear analysis, the equation above is equivalent to the following: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</m:t>
                          </m:r>
                          <m:sSub>
                            <m:sSubPr>
                              <m:ctrlPr>
                                <a:rPr lang="zh-CN" altLang="zh-CN" i="1"/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zh-CN" altLang="zh-CN" i="1"/>
                                  </m:ctrlPr>
                                </m:acc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i="1"/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𝑡</m:t>
                          </m:r>
                        </m:den>
                      </m:f>
                      <m:r>
                        <a:rPr lang="en-US" altLang="zh-CN" i="1"/>
                        <m:t>+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𝑘</m:t>
                          </m:r>
                        </m:e>
                        <m:sup>
                          <m:r>
                            <a:rPr lang="en-US" altLang="zh-CN" i="1"/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𝐾</m:t>
                          </m:r>
                        </m:e>
                        <m:sup>
                          <m:r>
                            <a:rPr lang="en-US" altLang="zh-CN" i="1"/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acc>
                        </m:e>
                      </m:d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altLang="zh-CN" i="1"/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𝑡</m:t>
                          </m:r>
                        </m:e>
                      </m:d>
                      <m:r>
                        <a:rPr lang="en-US" altLang="zh-CN" i="1"/>
                        <m:t>=0</m:t>
                      </m:r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which becomes an ODE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zh-CN" altLang="zh-CN" i="1"/>
                            </m:ctrlPr>
                          </m:acc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altLang="zh-CN" i="1"/>
                          <m:t>𝑘</m:t>
                        </m:r>
                      </m:sub>
                    </m:sSub>
                  </m:oMath>
                </a14:m>
                <a:r>
                  <a:rPr lang="en-US" altLang="zh-CN" dirty="0"/>
                  <a:t> w.r.t </a:t>
                </a:r>
                <a14:m>
                  <m:oMath xmlns:m="http://schemas.openxmlformats.org/officeDocument/2006/math">
                    <m:r>
                      <a:rPr lang="en-US" altLang="zh-CN" i="1"/>
                      <m:t>𝑡</m:t>
                    </m:r>
                  </m:oMath>
                </a14:m>
                <a:r>
                  <a:rPr lang="en-US" altLang="zh-CN" dirty="0"/>
                  <a:t>, and can be easily solved as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altLang="zh-CN" i="1"/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𝑡</m:t>
                          </m:r>
                        </m:e>
                      </m:d>
                      <m:r>
                        <a:rPr lang="en-US" altLang="zh-CN" i="1"/>
                        <m:t>=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altLang="zh-CN" i="1"/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0</m:t>
                          </m:r>
                        </m:e>
                      </m:d>
                      <m:r>
                        <a:rPr lang="en-US" altLang="zh-CN" i="1"/>
                        <m:t>⋅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𝑒</m:t>
                          </m:r>
                        </m:e>
                        <m:sup>
                          <m:r>
                            <a:rPr lang="en-US" altLang="zh-CN" i="1"/>
                            <m:t>−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𝑘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𝐾</m:t>
                              </m:r>
                            </m:e>
                            <m:sup>
                              <m:r>
                                <a:rPr lang="en-US" altLang="zh-CN" i="1"/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zh-CN" altLang="zh-CN" i="1"/>
                                  </m:ctrlPr>
                                </m:acc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</m:acc>
                            </m:e>
                          </m:d>
                          <m:r>
                            <a:rPr lang="en-US" altLang="zh-CN" i="1"/>
                            <m:t>𝑡</m:t>
                          </m:r>
                        </m:sup>
                      </m:sSup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In order to make it stable, i.e. prevent the solution above from blow up as </a:t>
                </a:r>
                <a14:m>
                  <m:oMath xmlns:m="http://schemas.openxmlformats.org/officeDocument/2006/math">
                    <m:r>
                      <a:rPr lang="en-US" altLang="zh-CN" i="1"/>
                      <m:t>𝑡</m:t>
                    </m:r>
                    <m:r>
                      <a:rPr lang="en-US" altLang="zh-CN" i="1"/>
                      <m:t>→+∞</m:t>
                    </m:r>
                  </m:oMath>
                </a14:m>
                <a:r>
                  <a:rPr lang="en-US" altLang="zh-CN" dirty="0"/>
                  <a:t>, this requires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𝐾</m:t>
                          </m:r>
                        </m:e>
                        <m:sup>
                          <m:r>
                            <a:rPr lang="en-US" altLang="zh-CN" i="1"/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acc>
                        </m:e>
                      </m:d>
                      <m:r>
                        <a:rPr lang="en-US" altLang="zh-CN" i="1"/>
                        <m:t>≥0</m:t>
                      </m:r>
                    </m:oMath>
                  </m:oMathPara>
                </a14:m>
                <a:endParaRPr lang="zh-CN" altLang="zh-CN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D5B7A39-6536-4E41-8209-A794AABCF1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733425"/>
                <a:ext cx="10515600" cy="5443538"/>
              </a:xfrm>
              <a:blipFill>
                <a:blip r:embed="rId2"/>
                <a:stretch>
                  <a:fillRect l="-1043" t="-28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7136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211D705-0C1F-419B-9AF3-458FCE91F2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599" y="476250"/>
                <a:ext cx="10906125" cy="5700713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altLang="zh-CN" dirty="0"/>
                  <a:t>recall that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𝐾</m:t>
                          </m:r>
                        </m:e>
                        <m:sup>
                          <m:r>
                            <a:rPr lang="en-US" altLang="zh-CN" i="1"/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𝜌</m:t>
                          </m:r>
                        </m:e>
                      </m:d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𝐷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𝜌</m:t>
                          </m:r>
                        </m:e>
                      </m:d>
                      <m:r>
                        <a:rPr lang="en-US" altLang="zh-CN" i="1"/>
                        <m:t>=3</m:t>
                      </m:r>
                      <m:r>
                        <a:rPr lang="en-US" altLang="zh-CN" i="1"/>
                        <m:t>𝛼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𝜌</m:t>
                              </m:r>
                              <m:r>
                                <a:rPr lang="en-US" altLang="zh-CN" i="1"/>
                                <m:t>−</m:t>
                              </m:r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r>
                                    <a:rPr lang="en-US" altLang="zh-CN" i="1"/>
                                    <m:t>2</m:t>
                                  </m:r>
                                </m:num>
                                <m:den>
                                  <m:r>
                                    <a:rPr lang="en-US" altLang="zh-CN" i="1"/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i="1"/>
                            <m:t>2</m:t>
                          </m:r>
                        </m:sup>
                      </m:sSup>
                      <m:r>
                        <a:rPr lang="en-US" altLang="zh-CN" i="1"/>
                        <m:t>+1−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4</m:t>
                          </m:r>
                        </m:num>
                        <m:den>
                          <m:r>
                            <a:rPr lang="en-US" altLang="zh-CN" i="1"/>
                            <m:t>3</m:t>
                          </m:r>
                        </m:den>
                      </m:f>
                      <m:r>
                        <a:rPr lang="en-US" altLang="zh-CN" i="1"/>
                        <m:t>𝛼</m:t>
                      </m:r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which is the diffusivity. That means our stable requirement agrees with positivity of the diffusion term, which implies our continuum limit equation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/>
                        </m:ctrlPr>
                      </m:fPr>
                      <m:num>
                        <m:r>
                          <a:rPr lang="en-US" altLang="zh-CN" i="1"/>
                          <m:t>𝜕𝜌</m:t>
                        </m:r>
                      </m:num>
                      <m:den>
                        <m:r>
                          <a:rPr lang="en-US" altLang="zh-CN" i="1"/>
                          <m:t>𝜕</m:t>
                        </m:r>
                        <m:r>
                          <a:rPr lang="en-US" altLang="zh-CN" i="1"/>
                          <m:t>𝑡</m:t>
                        </m:r>
                      </m:den>
                    </m:f>
                    <m:r>
                      <a:rPr lang="en-US" altLang="zh-CN" i="1"/>
                      <m:t>=</m:t>
                    </m:r>
                    <m:f>
                      <m:fPr>
                        <m:ctrlPr>
                          <a:rPr lang="zh-CN" altLang="zh-CN" i="1"/>
                        </m:ctrlPr>
                      </m:fPr>
                      <m:num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𝜕</m:t>
                            </m:r>
                          </m:e>
                          <m:sup>
                            <m:r>
                              <a:rPr lang="en-US" altLang="zh-CN" i="1"/>
                              <m:t>2</m:t>
                            </m:r>
                          </m:sup>
                        </m:sSup>
                        <m:r>
                          <a:rPr lang="en-US" altLang="zh-CN" i="1"/>
                          <m:t>𝐾</m:t>
                        </m:r>
                        <m:d>
                          <m:dPr>
                            <m:ctrlPr>
                              <a:rPr lang="zh-CN" altLang="zh-CN" i="1"/>
                            </m:ctrlPr>
                          </m:d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</m:d>
                      </m:num>
                      <m:den>
                        <m:r>
                          <a:rPr lang="en-US" altLang="zh-CN" i="1"/>
                          <m:t>𝜕</m:t>
                        </m:r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𝑥</m:t>
                            </m:r>
                          </m:e>
                          <m:sup>
                            <m:r>
                              <a:rPr lang="en-US" altLang="zh-CN" i="1"/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zh-CN" dirty="0"/>
                  <a:t> is a stable nonlinear diffusion equation for </a:t>
                </a:r>
                <a14:m>
                  <m:oMath xmlns:m="http://schemas.openxmlformats.org/officeDocument/2006/math">
                    <m:r>
                      <a:rPr lang="en-US" altLang="zh-CN" i="1"/>
                      <m:t>0≤</m:t>
                    </m:r>
                    <m:r>
                      <a:rPr lang="en-US" altLang="zh-CN" i="1"/>
                      <m:t>𝛼</m:t>
                    </m:r>
                    <m:r>
                      <a:rPr lang="en-US" altLang="zh-CN" i="1"/>
                      <m:t>&lt;</m:t>
                    </m:r>
                    <m:f>
                      <m:fPr>
                        <m:ctrlPr>
                          <a:rPr lang="zh-CN" altLang="zh-CN" i="1"/>
                        </m:ctrlPr>
                      </m:fPr>
                      <m:num>
                        <m:r>
                          <a:rPr lang="en-US" altLang="zh-CN" i="1"/>
                          <m:t>3</m:t>
                        </m:r>
                      </m:num>
                      <m:den>
                        <m:r>
                          <a:rPr lang="en-US" altLang="zh-CN" i="1"/>
                          <m:t>4</m:t>
                        </m:r>
                      </m:den>
                    </m:f>
                  </m:oMath>
                </a14:m>
                <a:r>
                  <a:rPr lang="en-US" altLang="zh-CN" dirty="0"/>
                  <a:t>. Otherwise, say,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/>
                        </m:ctrlPr>
                      </m:fPr>
                      <m:num>
                        <m:r>
                          <a:rPr lang="en-US" altLang="zh-CN" i="1"/>
                          <m:t>3</m:t>
                        </m:r>
                      </m:num>
                      <m:den>
                        <m:r>
                          <a:rPr lang="en-US" altLang="zh-CN" i="1"/>
                          <m:t>4</m:t>
                        </m:r>
                      </m:den>
                    </m:f>
                    <m:r>
                      <a:rPr lang="en-US" altLang="zh-CN" i="1"/>
                      <m:t>≤</m:t>
                    </m:r>
                    <m:r>
                      <a:rPr lang="en-US" altLang="zh-CN" i="1"/>
                      <m:t>𝛼</m:t>
                    </m:r>
                    <m:r>
                      <a:rPr lang="en-US" altLang="zh-CN" i="1"/>
                      <m:t>≤1</m:t>
                    </m:r>
                  </m:oMath>
                </a14:m>
                <a:r>
                  <a:rPr lang="en-US" altLang="zh-CN" dirty="0"/>
                  <a:t>, we can always find out an interval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𝐼</m:t>
                        </m:r>
                      </m:e>
                      <m:sub>
                        <m:r>
                          <a:rPr lang="en-US" altLang="zh-CN" i="1"/>
                          <m:t>𝛼</m:t>
                        </m:r>
                      </m:sub>
                    </m:sSub>
                  </m:oMath>
                </a14:m>
                <a:r>
                  <a:rPr lang="en-US" altLang="zh-CN" dirty="0"/>
                  <a:t> in which the diffusion term is negative making our continuum equation be ill-posed. Specifically, that interval is 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𝐼</m:t>
                          </m:r>
                        </m:e>
                        <m:sub>
                          <m:r>
                            <a:rPr lang="en-US" altLang="zh-CN" i="1"/>
                            <m:t>𝛼</m:t>
                          </m:r>
                        </m:sub>
                      </m:sSub>
                      <m:r>
                        <a:rPr lang="en-US" altLang="zh-CN" i="1"/>
                        <m:t>=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r>
                                <a:rPr lang="en-US" altLang="zh-CN" i="1"/>
                                <m:t>2</m:t>
                              </m:r>
                              <m:r>
                                <a:rPr lang="en-US" altLang="zh-CN" i="1"/>
                                <m:t>𝛼</m:t>
                              </m:r>
                              <m:r>
                                <a:rPr lang="en-US" altLang="zh-CN" i="1"/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zh-CN" altLang="zh-CN" i="1"/>
                                  </m:ctrlPr>
                                </m:radPr>
                                <m:deg/>
                                <m:e>
                                  <m:r>
                                    <a:rPr lang="en-US" altLang="zh-CN" i="1"/>
                                    <m:t>𝛼</m:t>
                                  </m:r>
                                  <m:d>
                                    <m:dPr>
                                      <m:ctrlPr>
                                        <a:rPr lang="zh-CN" altLang="zh-CN" i="1"/>
                                      </m:ctrlPr>
                                    </m:dPr>
                                    <m:e>
                                      <m:r>
                                        <a:rPr lang="en-US" altLang="zh-CN" i="1"/>
                                        <m:t>4</m:t>
                                      </m:r>
                                      <m:r>
                                        <a:rPr lang="en-US" altLang="zh-CN" i="1"/>
                                        <m:t>𝛼</m:t>
                                      </m:r>
                                      <m:r>
                                        <a:rPr lang="en-US" altLang="zh-CN" i="1"/>
                                        <m:t>−3</m:t>
                                      </m:r>
                                    </m:e>
                                  </m:d>
                                </m:e>
                              </m:rad>
                            </m:num>
                            <m:den>
                              <m:r>
                                <a:rPr lang="en-US" altLang="zh-CN" i="1"/>
                                <m:t>3</m:t>
                              </m:r>
                              <m:r>
                                <a:rPr lang="en-US" altLang="zh-CN" i="1"/>
                                <m:t>𝛼</m:t>
                              </m:r>
                            </m:den>
                          </m:f>
                          <m:r>
                            <a:rPr lang="en-US" altLang="zh-CN" i="1"/>
                            <m:t>,</m:t>
                          </m:r>
                          <m:f>
                            <m:fPr>
                              <m:ctrlPr>
                                <a:rPr lang="zh-CN" altLang="zh-CN" i="1"/>
                              </m:ctrlPr>
                            </m:fPr>
                            <m:num>
                              <m:r>
                                <a:rPr lang="en-US" altLang="zh-CN" i="1"/>
                                <m:t>2</m:t>
                              </m:r>
                              <m:r>
                                <a:rPr lang="en-US" altLang="zh-CN" i="1"/>
                                <m:t>𝛼</m:t>
                              </m:r>
                              <m:r>
                                <a:rPr lang="en-US" altLang="zh-CN" i="1"/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zh-CN" altLang="zh-CN" i="1"/>
                                  </m:ctrlPr>
                                </m:radPr>
                                <m:deg/>
                                <m:e>
                                  <m:r>
                                    <a:rPr lang="en-US" altLang="zh-CN" i="1"/>
                                    <m:t>𝛼</m:t>
                                  </m:r>
                                  <m:d>
                                    <m:dPr>
                                      <m:ctrlPr>
                                        <a:rPr lang="zh-CN" altLang="zh-CN" i="1"/>
                                      </m:ctrlPr>
                                    </m:dPr>
                                    <m:e>
                                      <m:r>
                                        <a:rPr lang="en-US" altLang="zh-CN" i="1"/>
                                        <m:t>4</m:t>
                                      </m:r>
                                      <m:r>
                                        <a:rPr lang="en-US" altLang="zh-CN" i="1"/>
                                        <m:t>𝛼</m:t>
                                      </m:r>
                                      <m:r>
                                        <a:rPr lang="en-US" altLang="zh-CN" i="1"/>
                                        <m:t>−3</m:t>
                                      </m:r>
                                    </m:e>
                                  </m:d>
                                </m:e>
                              </m:rad>
                            </m:num>
                            <m:den>
                              <m:r>
                                <a:rPr lang="en-US" altLang="zh-CN" i="1"/>
                                <m:t>3</m:t>
                              </m:r>
                              <m:r>
                                <a:rPr lang="en-US" altLang="zh-CN" i="1"/>
                                <m:t>𝛼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211D705-0C1F-419B-9AF3-458FCE91F2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9" y="476250"/>
                <a:ext cx="10906125" cy="5700713"/>
              </a:xfrm>
              <a:blipFill>
                <a:blip r:embed="rId2"/>
                <a:stretch>
                  <a:fillRect l="-1006" t="-2139" r="-13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749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732785-2639-406A-830F-0C1D9A719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0175"/>
            <a:ext cx="10515600" cy="4776788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CN" b="1" dirty="0"/>
              <a:t>Section 2.</a:t>
            </a:r>
          </a:p>
          <a:p>
            <a:pPr marL="0" indent="0" algn="ctr">
              <a:buNone/>
            </a:pPr>
            <a:r>
              <a:rPr lang="en-US" altLang="zh-CN" b="1" dirty="0"/>
              <a:t>Steady State Solution of Continuum Model</a:t>
            </a:r>
            <a:endParaRPr lang="zh-CN" altLang="zh-CN" dirty="0"/>
          </a:p>
          <a:p>
            <a:pPr marL="0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0491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0955516-C471-4CF0-80B4-CB85914CD9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200150"/>
                <a:ext cx="10515600" cy="4976813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US" altLang="zh-CN" dirty="0"/>
                  <a:t>Steady state means the density doesn’t change w.r.t time, i.e.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𝜕𝜌</m:t>
                          </m:r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𝑡</m:t>
                          </m:r>
                        </m:den>
                      </m:f>
                      <m:r>
                        <a:rPr lang="en-US" altLang="zh-CN" i="1"/>
                        <m:t>=0</m:t>
                      </m:r>
                    </m:oMath>
                  </m:oMathPara>
                </a14:m>
                <a:endParaRPr lang="en-US" altLang="zh-CN" dirty="0"/>
              </a:p>
              <a:p>
                <a:pPr marL="0" indent="0">
                  <a:buNone/>
                </a:pP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2 results can be concluded from the equation above: 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(1) </a:t>
                </a:r>
                <a14:m>
                  <m:oMath xmlns:m="http://schemas.openxmlformats.org/officeDocument/2006/math">
                    <m:r>
                      <a:rPr lang="en-US" altLang="zh-CN" i="1"/>
                      <m:t>𝜌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𝑥</m:t>
                        </m:r>
                        <m:r>
                          <a:rPr lang="en-US" altLang="zh-CN" i="1"/>
                          <m:t>,</m:t>
                        </m:r>
                        <m:r>
                          <a:rPr lang="en-US" altLang="zh-CN" i="1"/>
                          <m:t>𝑡</m:t>
                        </m:r>
                      </m:e>
                    </m:d>
                    <m:r>
                      <a:rPr lang="en-US" altLang="zh-CN" i="1"/>
                      <m:t>=</m:t>
                    </m:r>
                    <m:acc>
                      <m:accPr>
                        <m:chr m:val="̂"/>
                        <m:ctrlPr>
                          <a:rPr lang="zh-CN" altLang="zh-CN" i="1"/>
                        </m:ctrlPr>
                      </m:accPr>
                      <m:e>
                        <m:r>
                          <a:rPr lang="en-US" altLang="zh-CN" i="1"/>
                          <m:t>𝜌</m:t>
                        </m:r>
                      </m:e>
                    </m:acc>
                    <m:r>
                      <a:rPr lang="en-US" altLang="zh-CN" i="1"/>
                      <m:t>(</m:t>
                    </m:r>
                    <m:r>
                      <a:rPr lang="en-US" altLang="zh-CN" i="1"/>
                      <m:t>𝑥</m:t>
                    </m:r>
                    <m:r>
                      <a:rPr lang="en-US" altLang="zh-CN" i="1"/>
                      <m:t>)</m:t>
                    </m:r>
                  </m:oMath>
                </a14:m>
                <a:r>
                  <a:rPr lang="en-US" altLang="zh-CN" dirty="0"/>
                  <a:t> is only the function of spatial variable </a:t>
                </a:r>
                <a14:m>
                  <m:oMath xmlns:m="http://schemas.openxmlformats.org/officeDocument/2006/math">
                    <m:r>
                      <a:rPr lang="en-US" altLang="zh-CN" i="1"/>
                      <m:t>𝑥</m:t>
                    </m:r>
                  </m:oMath>
                </a14:m>
                <a:r>
                  <a:rPr lang="en-US" altLang="zh-CN" dirty="0"/>
                  <a:t>, and as the composition, </a:t>
                </a:r>
                <a14:m>
                  <m:oMath xmlns:m="http://schemas.openxmlformats.org/officeDocument/2006/math">
                    <m:r>
                      <a:rPr lang="en-US" altLang="zh-CN" i="1"/>
                      <m:t>𝐾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𝜌</m:t>
                        </m:r>
                      </m:e>
                    </m:d>
                    <m:r>
                      <a:rPr lang="en-US" altLang="zh-CN" i="1"/>
                      <m:t>=</m:t>
                    </m:r>
                    <m:r>
                      <a:rPr lang="en-US" altLang="zh-CN" i="1"/>
                      <m:t>𝐾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𝜌</m:t>
                        </m:r>
                        <m:d>
                          <m:dPr>
                            <m:ctrlPr>
                              <a:rPr lang="zh-CN" altLang="zh-CN" i="1"/>
                            </m:ctrlPr>
                          </m:dPr>
                          <m:e>
                            <m:r>
                              <a:rPr lang="en-US" altLang="zh-CN" i="1"/>
                              <m:t>𝑥</m:t>
                            </m:r>
                            <m:r>
                              <a:rPr lang="en-US" altLang="zh-CN" i="1"/>
                              <m:t>,</m:t>
                            </m:r>
                            <m:r>
                              <a:rPr lang="en-US" altLang="zh-CN" i="1"/>
                              <m:t>𝑡</m:t>
                            </m:r>
                          </m:e>
                        </m:d>
                      </m:e>
                    </m:d>
                    <m:r>
                      <a:rPr lang="en-US" altLang="zh-CN" i="1"/>
                      <m:t>=</m:t>
                    </m:r>
                    <m:r>
                      <a:rPr lang="en-US" altLang="zh-CN" i="1"/>
                      <m:t>𝐾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zh-CN" altLang="zh-CN" i="1"/>
                            </m:ctrlPr>
                          </m:acc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</m:acc>
                        <m:d>
                          <m:dPr>
                            <m:ctrlPr>
                              <a:rPr lang="zh-CN" altLang="zh-CN" i="1"/>
                            </m:ctrlPr>
                          </m:dPr>
                          <m:e>
                            <m:r>
                              <a:rPr lang="en-US" altLang="zh-CN" i="1"/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CN" dirty="0"/>
                  <a:t> also only depends on </a:t>
                </a:r>
                <a14:m>
                  <m:oMath xmlns:m="http://schemas.openxmlformats.org/officeDocument/2006/math">
                    <m:r>
                      <a:rPr lang="en-US" altLang="zh-CN" i="1"/>
                      <m:t>𝑥</m:t>
                    </m:r>
                  </m:oMath>
                </a14:m>
                <a:r>
                  <a:rPr lang="en-US" altLang="zh-CN" dirty="0"/>
                  <a:t>. We can redefine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zh-CN" i="1"/>
                        </m:ctrlPr>
                      </m:accPr>
                      <m:e>
                        <m:r>
                          <a:rPr lang="en-US" altLang="zh-CN" i="1"/>
                          <m:t>𝐾</m:t>
                        </m:r>
                      </m:e>
                    </m:acc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𝑥</m:t>
                        </m:r>
                      </m:e>
                    </m:d>
                    <m:r>
                      <a:rPr lang="en-US" altLang="zh-CN" i="1"/>
                      <m:t>=</m:t>
                    </m:r>
                    <m:r>
                      <a:rPr lang="en-US" altLang="zh-CN" i="1"/>
                      <m:t>𝐾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zh-CN" altLang="zh-CN" i="1"/>
                            </m:ctrlPr>
                          </m:acc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</m:acc>
                        <m:d>
                          <m:dPr>
                            <m:ctrlPr>
                              <a:rPr lang="zh-CN" altLang="zh-CN" i="1"/>
                            </m:ctrlPr>
                          </m:dPr>
                          <m:e>
                            <m:r>
                              <a:rPr lang="en-US" altLang="zh-CN" i="1"/>
                              <m:t>𝑥</m:t>
                            </m:r>
                          </m:e>
                        </m:d>
                      </m:e>
                    </m:d>
                    <m:r>
                      <a:rPr lang="en-US" altLang="zh-CN" i="1"/>
                      <m:t>=</m:t>
                    </m:r>
                    <m:r>
                      <a:rPr lang="en-US" altLang="zh-CN" i="1"/>
                      <m:t>𝐾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𝜌</m:t>
                        </m:r>
                      </m:e>
                    </m:d>
                  </m:oMath>
                </a14:m>
                <a:r>
                  <a:rPr lang="en-US" altLang="zh-CN" dirty="0"/>
                  <a:t>.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(2) Recall our continuum model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/>
                        </m:ctrlPr>
                      </m:fPr>
                      <m:num>
                        <m:r>
                          <a:rPr lang="en-US" altLang="zh-CN" i="1"/>
                          <m:t>𝜕𝜌</m:t>
                        </m:r>
                      </m:num>
                      <m:den>
                        <m:r>
                          <a:rPr lang="en-US" altLang="zh-CN" i="1"/>
                          <m:t>𝜕</m:t>
                        </m:r>
                        <m:r>
                          <a:rPr lang="en-US" altLang="zh-CN" i="1"/>
                          <m:t>𝑡</m:t>
                        </m:r>
                      </m:den>
                    </m:f>
                    <m:r>
                      <a:rPr lang="en-US" altLang="zh-CN" i="1"/>
                      <m:t>=</m:t>
                    </m:r>
                    <m:f>
                      <m:fPr>
                        <m:ctrlPr>
                          <a:rPr lang="zh-CN" altLang="zh-CN" i="1"/>
                        </m:ctrlPr>
                      </m:fPr>
                      <m:num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𝜕</m:t>
                            </m:r>
                          </m:e>
                          <m:sup>
                            <m:r>
                              <a:rPr lang="en-US" altLang="zh-CN" i="1"/>
                              <m:t>2</m:t>
                            </m:r>
                          </m:sup>
                        </m:sSup>
                        <m:r>
                          <a:rPr lang="en-US" altLang="zh-CN" i="1"/>
                          <m:t>𝐾</m:t>
                        </m:r>
                        <m:d>
                          <m:dPr>
                            <m:ctrlPr>
                              <a:rPr lang="zh-CN" altLang="zh-CN" i="1"/>
                            </m:ctrlPr>
                          </m:d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</m:d>
                      </m:num>
                      <m:den>
                        <m:r>
                          <a:rPr lang="en-US" altLang="zh-CN" i="1"/>
                          <m:t>𝜕</m:t>
                        </m:r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𝑥</m:t>
                            </m:r>
                          </m:e>
                          <m:sup>
                            <m:r>
                              <a:rPr lang="en-US" altLang="zh-CN" i="1"/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CN" i="1"/>
                      <m:t> </m:t>
                    </m:r>
                  </m:oMath>
                </a14:m>
                <a:r>
                  <a:rPr lang="en-US" altLang="zh-CN" dirty="0"/>
                  <a:t>, so we have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/>
                        </m:ctrlPr>
                      </m:fPr>
                      <m:num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𝜕</m:t>
                            </m:r>
                          </m:e>
                          <m:sup>
                            <m:r>
                              <a:rPr lang="en-US" altLang="zh-CN" i="1"/>
                              <m:t>2</m:t>
                            </m:r>
                          </m:sup>
                        </m:sSup>
                        <m:r>
                          <a:rPr lang="en-US" altLang="zh-CN" i="1"/>
                          <m:t>𝐾</m:t>
                        </m:r>
                        <m:d>
                          <m:dPr>
                            <m:ctrlPr>
                              <a:rPr lang="zh-CN" altLang="zh-CN" i="1"/>
                            </m:ctrlPr>
                          </m:d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</m:d>
                      </m:num>
                      <m:den>
                        <m:r>
                          <a:rPr lang="en-US" altLang="zh-CN" i="1"/>
                          <m:t>𝜕</m:t>
                        </m:r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𝑥</m:t>
                            </m:r>
                          </m:e>
                          <m:sup>
                            <m:r>
                              <a:rPr lang="en-US" altLang="zh-CN" i="1"/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CN" i="1"/>
                      <m:t>=0</m:t>
                    </m:r>
                  </m:oMath>
                </a14:m>
                <a:r>
                  <a:rPr lang="en-US" altLang="zh-CN" dirty="0"/>
                  <a:t>, which means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/>
                        </m:ctrlPr>
                      </m:fPr>
                      <m:num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𝜕</m:t>
                            </m:r>
                          </m:e>
                          <m:sup>
                            <m:r>
                              <a:rPr lang="en-US" altLang="zh-CN" i="1"/>
                              <m:t>2</m:t>
                            </m:r>
                          </m:sup>
                        </m:sSup>
                        <m:acc>
                          <m:accPr>
                            <m:chr m:val="̂"/>
                            <m:ctrlPr>
                              <a:rPr lang="zh-CN" altLang="zh-CN" i="1"/>
                            </m:ctrlPr>
                          </m:accPr>
                          <m:e>
                            <m:r>
                              <a:rPr lang="en-US" altLang="zh-CN" i="1"/>
                              <m:t>𝐾</m:t>
                            </m:r>
                          </m:e>
                        </m:acc>
                      </m:num>
                      <m:den>
                        <m:r>
                          <a:rPr lang="en-US" altLang="zh-CN" i="1"/>
                          <m:t>𝜕</m:t>
                        </m:r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𝑥</m:t>
                            </m:r>
                          </m:e>
                          <m:sup>
                            <m:r>
                              <a:rPr lang="en-US" altLang="zh-CN" i="1"/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zh-CN" i="1"/>
                      <m:t>=0</m:t>
                    </m:r>
                  </m:oMath>
                </a14:m>
                <a:r>
                  <a:rPr lang="en-US" altLang="zh-CN" dirty="0"/>
                  <a:t> implies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zh-CN" altLang="zh-CN" i="1"/>
                        </m:ctrlPr>
                      </m:accPr>
                      <m:e>
                        <m:r>
                          <a:rPr lang="en-US" altLang="zh-CN" i="1"/>
                          <m:t>𝐾</m:t>
                        </m:r>
                      </m:e>
                    </m:acc>
                    <m:r>
                      <a:rPr lang="en-US" altLang="zh-CN" i="1"/>
                      <m:t>=</m:t>
                    </m:r>
                    <m:r>
                      <a:rPr lang="en-US" altLang="zh-CN" i="1"/>
                      <m:t>𝑎𝑥</m:t>
                    </m:r>
                    <m:r>
                      <a:rPr lang="en-US" altLang="zh-CN" i="1"/>
                      <m:t>+</m:t>
                    </m:r>
                    <m:r>
                      <a:rPr lang="en-US" altLang="zh-CN" i="1"/>
                      <m:t>𝑅</m:t>
                    </m:r>
                  </m:oMath>
                </a14:m>
                <a:r>
                  <a:rPr lang="en-US" altLang="zh-CN" dirty="0"/>
                  <a:t>, where </a:t>
                </a:r>
                <a14:m>
                  <m:oMath xmlns:m="http://schemas.openxmlformats.org/officeDocument/2006/math">
                    <m:r>
                      <a:rPr lang="en-US" altLang="zh-CN" i="1"/>
                      <m:t>𝑎</m:t>
                    </m:r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r>
                      <a:rPr lang="en-US" altLang="zh-CN" i="1"/>
                      <m:t>𝑅</m:t>
                    </m:r>
                  </m:oMath>
                </a14:m>
                <a:r>
                  <a:rPr lang="en-US" altLang="zh-CN" dirty="0"/>
                  <a:t> are constants. </a:t>
                </a:r>
                <a:endParaRPr lang="zh-CN" altLang="zh-CN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0955516-C471-4CF0-80B4-CB85914CD9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200150"/>
                <a:ext cx="10515600" cy="4976813"/>
              </a:xfrm>
              <a:blipFill>
                <a:blip r:embed="rId2"/>
                <a:stretch>
                  <a:fillRect l="-928" t="-2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4910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E80721B8-B579-43A3-ACA3-BB92A788E0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752475"/>
                <a:ext cx="10515600" cy="542448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CN" dirty="0"/>
                  <a:t>From result (1), we have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/>
                        </m:ctrlPr>
                      </m:fPr>
                      <m:num>
                        <m:r>
                          <a:rPr lang="en-US" altLang="zh-CN" i="1"/>
                          <m:t>𝜕𝜌</m:t>
                        </m:r>
                      </m:num>
                      <m:den>
                        <m:r>
                          <a:rPr lang="en-US" altLang="zh-CN" i="1"/>
                          <m:t>𝜕</m:t>
                        </m:r>
                        <m:r>
                          <a:rPr lang="en-US" altLang="zh-CN" i="1"/>
                          <m:t>𝑥</m:t>
                        </m:r>
                      </m:den>
                    </m:f>
                    <m:r>
                      <a:rPr lang="en-US" altLang="zh-CN" i="1"/>
                      <m:t>=</m:t>
                    </m:r>
                    <m:sSup>
                      <m:sSupPr>
                        <m:ctrlPr>
                          <a:rPr lang="zh-CN" altLang="zh-CN" i="1"/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zh-CN" altLang="zh-CN" i="1"/>
                            </m:ctrlPr>
                          </m:acc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</m:acc>
                      </m:e>
                      <m:sup>
                        <m:r>
                          <a:rPr lang="en-US" altLang="zh-CN" i="1"/>
                          <m:t>′</m:t>
                        </m:r>
                      </m:sup>
                    </m:sSup>
                    <m:r>
                      <a:rPr lang="en-US" altLang="zh-CN" i="1"/>
                      <m:t>(</m:t>
                    </m:r>
                    <m:r>
                      <a:rPr lang="en-US" altLang="zh-CN" i="1"/>
                      <m:t>𝑥</m:t>
                    </m:r>
                    <m:r>
                      <a:rPr lang="en-US" altLang="zh-CN" i="1"/>
                      <m:t>)</m:t>
                    </m:r>
                  </m:oMath>
                </a14:m>
                <a:r>
                  <a:rPr lang="en-US" altLang="zh-CN" dirty="0"/>
                  <a:t>. So according to the homogeneous Neumann boundary conditions at </a:t>
                </a:r>
                <a14:m>
                  <m:oMath xmlns:m="http://schemas.openxmlformats.org/officeDocument/2006/math">
                    <m:r>
                      <a:rPr lang="en-US" altLang="zh-CN" i="1"/>
                      <m:t>𝑥</m:t>
                    </m:r>
                    <m:r>
                      <a:rPr lang="en-US" altLang="zh-CN" i="1"/>
                      <m:t>=0, 1</m:t>
                    </m:r>
                  </m:oMath>
                </a14:m>
                <a:r>
                  <a:rPr lang="en-US" altLang="zh-CN" dirty="0"/>
                  <a:t>, 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𝜕𝜌</m:t>
                          </m:r>
                          <m:r>
                            <a:rPr lang="en-US" altLang="zh-CN" i="1"/>
                            <m:t>(</m:t>
                          </m:r>
                          <m:r>
                            <a:rPr lang="en-US" altLang="zh-CN" i="1"/>
                            <m:t>𝑥</m:t>
                          </m:r>
                          <m:r>
                            <a:rPr lang="en-US" altLang="zh-CN" i="1"/>
                            <m:t>,</m:t>
                          </m:r>
                          <m:r>
                            <a:rPr lang="en-US" altLang="zh-CN" i="1"/>
                            <m:t>𝑡</m:t>
                          </m:r>
                          <m:r>
                            <a:rPr lang="en-US" altLang="zh-CN" i="1"/>
                            <m:t>)</m:t>
                          </m:r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𝑥</m:t>
                          </m:r>
                        </m:den>
                      </m:f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│</m:t>
                          </m:r>
                        </m:e>
                        <m:sub>
                          <m:r>
                            <a:rPr lang="en-US" altLang="zh-CN" i="1"/>
                            <m:t>𝑥</m:t>
                          </m:r>
                          <m:r>
                            <a:rPr lang="en-US" altLang="zh-CN" i="1"/>
                            <m:t>=0</m:t>
                          </m:r>
                        </m:sub>
                      </m:sSub>
                      <m:r>
                        <a:rPr lang="en-US" altLang="zh-CN" i="1"/>
                        <m:t>=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acc>
                        </m:e>
                        <m:sup>
                          <m:r>
                            <a:rPr lang="en-US" altLang="zh-CN" i="1"/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0</m:t>
                          </m:r>
                        </m:e>
                      </m:d>
                      <m:r>
                        <a:rPr lang="en-US" altLang="zh-CN" i="1"/>
                        <m:t>=0,  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𝜕𝜌</m:t>
                          </m:r>
                          <m:r>
                            <a:rPr lang="en-US" altLang="zh-CN" i="1"/>
                            <m:t>(</m:t>
                          </m:r>
                          <m:r>
                            <a:rPr lang="en-US" altLang="zh-CN" i="1"/>
                            <m:t>𝑥</m:t>
                          </m:r>
                          <m:r>
                            <a:rPr lang="en-US" altLang="zh-CN" i="1"/>
                            <m:t>,</m:t>
                          </m:r>
                          <m:r>
                            <a:rPr lang="en-US" altLang="zh-CN" i="1"/>
                            <m:t>𝑡</m:t>
                          </m:r>
                          <m:r>
                            <a:rPr lang="en-US" altLang="zh-CN" i="1"/>
                            <m:t>)</m:t>
                          </m:r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𝑥</m:t>
                          </m:r>
                        </m:den>
                      </m:f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│</m:t>
                          </m:r>
                        </m:e>
                        <m:sub>
                          <m:r>
                            <a:rPr lang="en-US" altLang="zh-CN" i="1"/>
                            <m:t>𝑥</m:t>
                          </m:r>
                          <m:r>
                            <a:rPr lang="en-US" altLang="zh-CN" i="1"/>
                            <m:t>=1</m:t>
                          </m:r>
                        </m:sub>
                      </m:sSub>
                      <m:r>
                        <a:rPr lang="en-US" altLang="zh-CN" i="1"/>
                        <m:t>=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acc>
                        </m:e>
                        <m:sup>
                          <m:r>
                            <a:rPr lang="en-US" altLang="zh-CN" i="1"/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1</m:t>
                          </m:r>
                        </m:e>
                      </m:d>
                      <m:r>
                        <a:rPr lang="en-US" altLang="zh-CN" i="1"/>
                        <m:t>=0</m:t>
                      </m:r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so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𝑥</m:t>
                          </m:r>
                        </m:den>
                      </m:f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│</m:t>
                          </m:r>
                        </m:e>
                        <m:sub>
                          <m:r>
                            <a:rPr lang="en-US" altLang="zh-CN" i="1"/>
                            <m:t>𝑥</m:t>
                          </m:r>
                          <m:r>
                            <a:rPr lang="en-US" altLang="zh-CN" i="1"/>
                            <m:t>=0</m:t>
                          </m:r>
                        </m:sub>
                      </m:sSub>
                      <m:r>
                        <a:rPr lang="en-US" altLang="zh-CN" i="1"/>
                        <m:t>=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𝐾</m:t>
                          </m:r>
                        </m:e>
                        <m:sup>
                          <m:r>
                            <a:rPr lang="en-US" altLang="zh-CN" i="1"/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𝜌</m:t>
                          </m:r>
                        </m:e>
                      </m:d>
                      <m:r>
                        <a:rPr lang="en-US" altLang="zh-CN" i="1"/>
                        <m:t>⋅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𝜕𝜌</m:t>
                          </m:r>
                          <m:r>
                            <a:rPr lang="en-US" altLang="zh-CN" i="1"/>
                            <m:t>(</m:t>
                          </m:r>
                          <m:r>
                            <a:rPr lang="en-US" altLang="zh-CN" i="1"/>
                            <m:t>𝑥</m:t>
                          </m:r>
                          <m:r>
                            <a:rPr lang="en-US" altLang="zh-CN" i="1"/>
                            <m:t>,</m:t>
                          </m:r>
                          <m:r>
                            <a:rPr lang="en-US" altLang="zh-CN" i="1"/>
                            <m:t>𝑡</m:t>
                          </m:r>
                          <m:r>
                            <a:rPr lang="en-US" altLang="zh-CN" i="1"/>
                            <m:t>)</m:t>
                          </m:r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𝑥</m:t>
                          </m:r>
                        </m:den>
                      </m:f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│</m:t>
                          </m:r>
                        </m:e>
                        <m:sub>
                          <m:r>
                            <a:rPr lang="en-US" altLang="zh-CN" i="1"/>
                            <m:t>𝑥</m:t>
                          </m:r>
                          <m:r>
                            <a:rPr lang="en-US" altLang="zh-CN" i="1"/>
                            <m:t>=0</m:t>
                          </m:r>
                        </m:sub>
                      </m:sSub>
                      <m:r>
                        <a:rPr lang="en-US" altLang="zh-CN" i="1"/>
                        <m:t>=0</m:t>
                      </m:r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𝑥</m:t>
                          </m:r>
                        </m:den>
                      </m:f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│</m:t>
                          </m:r>
                        </m:e>
                        <m:sub>
                          <m:r>
                            <a:rPr lang="en-US" altLang="zh-CN" i="1"/>
                            <m:t>𝑥</m:t>
                          </m:r>
                          <m:r>
                            <a:rPr lang="en-US" altLang="zh-CN" i="1"/>
                            <m:t>=1</m:t>
                          </m:r>
                        </m:sub>
                      </m:sSub>
                      <m:r>
                        <a:rPr lang="en-US" altLang="zh-CN" i="1"/>
                        <m:t>=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𝐾</m:t>
                          </m:r>
                        </m:e>
                        <m:sup>
                          <m:r>
                            <a:rPr lang="en-US" altLang="zh-CN" i="1"/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𝜌</m:t>
                          </m:r>
                        </m:e>
                      </m:d>
                      <m:r>
                        <a:rPr lang="en-US" altLang="zh-CN" i="1"/>
                        <m:t>⋅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𝜕𝜌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𝑥</m:t>
                              </m:r>
                              <m:r>
                                <a:rPr lang="en-US" altLang="zh-CN" i="1"/>
                                <m:t>,</m:t>
                              </m:r>
                              <m:r>
                                <a:rPr lang="en-US" altLang="zh-CN" i="1"/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𝑥</m:t>
                          </m:r>
                        </m:den>
                      </m:f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│</m:t>
                          </m:r>
                        </m:e>
                        <m:sub>
                          <m:r>
                            <a:rPr lang="en-US" altLang="zh-CN" i="1"/>
                            <m:t>𝑥</m:t>
                          </m:r>
                          <m:r>
                            <a:rPr lang="en-US" altLang="zh-CN" i="1"/>
                            <m:t>=1</m:t>
                          </m:r>
                        </m:sub>
                      </m:sSub>
                      <m:r>
                        <a:rPr lang="en-US" altLang="zh-CN" i="1"/>
                        <m:t>=0</m:t>
                      </m:r>
                    </m:oMath>
                  </m:oMathPara>
                </a14:m>
                <a:endParaRPr lang="zh-CN" altLang="zh-CN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E80721B8-B579-43A3-ACA3-BB92A788E0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752475"/>
                <a:ext cx="10515600" cy="5424488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3384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268CC86-42BA-40A4-8801-63F01B01A1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952500"/>
                <a:ext cx="10515600" cy="52244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altLang="zh-CN" dirty="0"/>
                  <a:t>On the other hand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𝐾</m:t>
                          </m:r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</m:d>
                        </m:num>
                        <m:den>
                          <m:r>
                            <a:rPr lang="en-US" altLang="zh-CN" i="1"/>
                            <m:t>𝜕</m:t>
                          </m:r>
                          <m:r>
                            <a:rPr lang="en-US" altLang="zh-CN" i="1"/>
                            <m:t>𝑥</m:t>
                          </m:r>
                        </m:den>
                      </m:f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│</m:t>
                          </m:r>
                        </m:e>
                        <m:sub>
                          <m:r>
                            <a:rPr lang="en-US" altLang="zh-CN" i="1"/>
                            <m:t>𝑥</m:t>
                          </m:r>
                          <m:r>
                            <a:rPr lang="en-US" altLang="zh-CN" i="1"/>
                            <m:t>=0,1</m:t>
                          </m:r>
                        </m:sub>
                      </m:sSub>
                      <m:r>
                        <a:rPr lang="en-US" altLang="zh-CN" i="1"/>
                        <m:t>=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zh-CN" altLang="zh-CN" i="1"/>
                              </m:ctrlPr>
                            </m:accPr>
                            <m:e>
                              <m:r>
                                <a:rPr lang="en-US" altLang="zh-CN" i="1"/>
                                <m:t>𝐾</m:t>
                              </m:r>
                            </m:e>
                          </m:acc>
                        </m:e>
                        <m:sup>
                          <m:r>
                            <a:rPr lang="en-US" altLang="zh-CN" i="1"/>
                            <m:t>′</m:t>
                          </m:r>
                        </m:sup>
                      </m:sSup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│</m:t>
                          </m:r>
                        </m:e>
                        <m:sub>
                          <m:r>
                            <a:rPr lang="en-US" altLang="zh-CN" i="1"/>
                            <m:t>𝑥</m:t>
                          </m:r>
                          <m:r>
                            <a:rPr lang="en-US" altLang="zh-CN" i="1"/>
                            <m:t>=0, 1</m:t>
                          </m:r>
                        </m:sub>
                      </m:sSub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𝑎</m:t>
                      </m:r>
                      <m:r>
                        <a:rPr lang="en-US" altLang="zh-CN" i="1"/>
                        <m:t>=0   ⇒   </m:t>
                      </m:r>
                      <m:r>
                        <a:rPr lang="en-US" altLang="zh-CN" i="1"/>
                        <m:t>𝐾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𝜌</m:t>
                          </m:r>
                        </m:e>
                      </m:d>
                      <m:r>
                        <a:rPr lang="en-US" altLang="zh-CN" i="1"/>
                        <m:t>=</m:t>
                      </m:r>
                      <m:acc>
                        <m:accPr>
                          <m:chr m:val="̂"/>
                          <m:ctrlPr>
                            <a:rPr lang="zh-CN" altLang="zh-CN" i="1"/>
                          </m:ctrlPr>
                        </m:accPr>
                        <m:e>
                          <m:r>
                            <a:rPr lang="en-US" altLang="zh-CN" i="1"/>
                            <m:t>𝐾</m:t>
                          </m:r>
                        </m:e>
                      </m:acc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𝑅</m:t>
                      </m:r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Hence, we derive the following steady state equation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𝐾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𝜌</m:t>
                          </m:r>
                        </m:e>
                      </m:d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𝜌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1−2</m:t>
                          </m:r>
                          <m:r>
                            <a:rPr lang="en-US" altLang="zh-CN" i="1"/>
                            <m:t>𝛼𝜌</m:t>
                          </m:r>
                          <m:r>
                            <a:rPr lang="en-US" altLang="zh-CN" i="1"/>
                            <m:t>+</m:t>
                          </m:r>
                          <m:r>
                            <a:rPr lang="en-US" altLang="zh-CN" i="1"/>
                            <m:t>𝛼</m:t>
                          </m:r>
                          <m:sSup>
                            <m:sSupPr>
                              <m:ctrlPr>
                                <a:rPr lang="zh-CN" altLang="zh-CN" i="1"/>
                              </m:ctrlPr>
                            </m:sSupPr>
                            <m:e>
                              <m:r>
                                <a:rPr lang="en-US" altLang="zh-CN" i="1"/>
                                <m:t>𝜌</m:t>
                              </m:r>
                            </m:e>
                            <m:sup>
                              <m:r>
                                <a:rPr lang="en-US" altLang="zh-CN" i="1"/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𝑅</m:t>
                      </m:r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𝑐𝑜𝑛𝑠𝑡</m:t>
                      </m:r>
                    </m:oMath>
                  </m:oMathPara>
                </a14:m>
                <a:endParaRPr lang="zh-CN" altLang="zh-CN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268CC86-42BA-40A4-8801-63F01B01A1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952500"/>
                <a:ext cx="10515600" cy="5224463"/>
              </a:xfrm>
              <a:blipFill>
                <a:blip r:embed="rId2"/>
                <a:stretch>
                  <a:fillRect l="-1217" t="-21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9908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10E707E-0D2D-4D75-8057-517BED5D072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609600"/>
                <a:ext cx="10515600" cy="5567363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altLang="zh-CN" dirty="0"/>
                  <a:t>Notes that we </a:t>
                </a:r>
                <a14:m>
                  <m:oMath xmlns:m="http://schemas.openxmlformats.org/officeDocument/2006/math">
                    <m:r>
                      <a:rPr lang="en-US" altLang="zh-CN" i="1"/>
                      <m:t>𝜌</m:t>
                    </m:r>
                  </m:oMath>
                </a14:m>
                <a:r>
                  <a:rPr lang="en-US" altLang="zh-CN" dirty="0"/>
                  <a:t> represents the density, so we only consider the range of </a:t>
                </a:r>
                <a14:m>
                  <m:oMath xmlns:m="http://schemas.openxmlformats.org/officeDocument/2006/math">
                    <m:r>
                      <a:rPr lang="en-US" altLang="zh-CN" i="1"/>
                      <m:t>𝜌</m:t>
                    </m:r>
                  </m:oMath>
                </a14:m>
                <a:r>
                  <a:rPr lang="en-US" altLang="zh-CN" dirty="0"/>
                  <a:t> from </a:t>
                </a:r>
                <a14:m>
                  <m:oMath xmlns:m="http://schemas.openxmlformats.org/officeDocument/2006/math">
                    <m:r>
                      <a:rPr lang="en-US" altLang="zh-CN" i="1"/>
                      <m:t>0</m:t>
                    </m:r>
                  </m:oMath>
                </a14:m>
                <a:r>
                  <a:rPr lang="en-US" altLang="zh-CN" dirty="0"/>
                  <a:t> to </a:t>
                </a:r>
                <a14:m>
                  <m:oMath xmlns:m="http://schemas.openxmlformats.org/officeDocument/2006/math">
                    <m:r>
                      <a:rPr lang="en-US" altLang="zh-CN" i="1"/>
                      <m:t>1</m:t>
                    </m:r>
                  </m:oMath>
                </a14:m>
                <a:r>
                  <a:rPr lang="en-US" altLang="zh-CN" dirty="0"/>
                  <a:t>. Under that circumstance, according to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r>
                            <a:rPr lang="en-US" altLang="zh-CN" i="1"/>
                            <m:t>𝐾</m:t>
                          </m:r>
                        </m:e>
                        <m:sup>
                          <m:r>
                            <a:rPr lang="en-US" altLang="zh-CN" i="1"/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𝜌</m:t>
                          </m:r>
                        </m:e>
                      </m:d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𝐷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𝜌</m:t>
                          </m:r>
                        </m:e>
                      </m:d>
                      <m:r>
                        <a:rPr lang="en-US" altLang="zh-CN" i="1"/>
                        <m:t>=3</m:t>
                      </m:r>
                      <m:r>
                        <a:rPr lang="en-US" altLang="zh-CN" i="1"/>
                        <m:t>𝛼</m:t>
                      </m:r>
                      <m:sSup>
                        <m:sSupPr>
                          <m:ctrlPr>
                            <a:rPr lang="zh-CN" altLang="zh-CN" i="1"/>
                          </m:ctrlPr>
                        </m:sSupPr>
                        <m:e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r>
                                <a:rPr lang="en-US" altLang="zh-CN" i="1"/>
                                <m:t>𝜌</m:t>
                              </m:r>
                              <m:r>
                                <a:rPr lang="en-US" altLang="zh-CN" i="1"/>
                                <m:t>−</m:t>
                              </m:r>
                              <m:f>
                                <m:fPr>
                                  <m:ctrlPr>
                                    <a:rPr lang="zh-CN" altLang="zh-CN" i="1"/>
                                  </m:ctrlPr>
                                </m:fPr>
                                <m:num>
                                  <m:r>
                                    <a:rPr lang="en-US" altLang="zh-CN" i="1"/>
                                    <m:t>2</m:t>
                                  </m:r>
                                </m:num>
                                <m:den>
                                  <m:r>
                                    <a:rPr lang="en-US" altLang="zh-CN" i="1"/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i="1"/>
                            <m:t>2</m:t>
                          </m:r>
                        </m:sup>
                      </m:sSup>
                      <m:r>
                        <a:rPr lang="en-US" altLang="zh-CN" i="1"/>
                        <m:t>+1−</m:t>
                      </m:r>
                      <m:f>
                        <m:fPr>
                          <m:ctrlPr>
                            <a:rPr lang="zh-CN" altLang="zh-CN" i="1"/>
                          </m:ctrlPr>
                        </m:fPr>
                        <m:num>
                          <m:r>
                            <a:rPr lang="en-US" altLang="zh-CN" i="1"/>
                            <m:t>4</m:t>
                          </m:r>
                        </m:num>
                        <m:den>
                          <m:r>
                            <a:rPr lang="en-US" altLang="zh-CN" i="1"/>
                            <m:t>3</m:t>
                          </m:r>
                        </m:den>
                      </m:f>
                      <m:r>
                        <a:rPr lang="en-US" altLang="zh-CN" i="1"/>
                        <m:t>𝛼</m:t>
                      </m:r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lvl="0" indent="0">
                  <a:buNone/>
                </a:pPr>
                <a:r>
                  <a:rPr lang="en-US" altLang="zh-CN" dirty="0"/>
                  <a:t>(1) Distributional solution has no jump   </a:t>
                </a:r>
                <a14:m>
                  <m:oMath xmlns:m="http://schemas.openxmlformats.org/officeDocument/2006/math">
                    <m:r>
                      <a:rPr lang="en-US" altLang="zh-CN" i="1"/>
                      <m:t>⇔</m:t>
                    </m:r>
                  </m:oMath>
                </a14:m>
                <a:r>
                  <a:rPr lang="en-US" altLang="zh-CN" dirty="0"/>
                  <a:t>   graph of </a:t>
                </a:r>
                <a14:m>
                  <m:oMath xmlns:m="http://schemas.openxmlformats.org/officeDocument/2006/math">
                    <m:r>
                      <a:rPr lang="en-US" altLang="zh-CN" i="1"/>
                      <m:t>𝐾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𝜌</m:t>
                        </m:r>
                      </m:e>
                    </m:d>
                    <m:r>
                      <a:rPr lang="en-US" altLang="zh-CN" i="1"/>
                      <m:t>=</m:t>
                    </m:r>
                    <m:r>
                      <a:rPr lang="en-US" altLang="zh-CN" i="1"/>
                      <m:t>𝜌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1−2</m:t>
                        </m:r>
                        <m:r>
                          <a:rPr lang="en-US" altLang="zh-CN" i="1"/>
                          <m:t>𝛼𝜌</m:t>
                        </m:r>
                        <m:r>
                          <a:rPr lang="en-US" altLang="zh-CN" i="1"/>
                          <m:t>+</m:t>
                        </m:r>
                        <m:r>
                          <a:rPr lang="en-US" altLang="zh-CN" i="1"/>
                          <m:t>𝛼</m:t>
                        </m:r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p>
                            <m:r>
                              <a:rPr lang="en-US" altLang="zh-CN" i="1"/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zh-CN" i="1"/>
                      <m:t>=</m:t>
                    </m:r>
                    <m:r>
                      <a:rPr lang="en-US" altLang="zh-CN" i="1"/>
                      <m:t>𝑅</m:t>
                    </m:r>
                  </m:oMath>
                </a14:m>
                <a:r>
                  <a:rPr lang="en-US" altLang="zh-CN" dirty="0"/>
                  <a:t> is monotonic increasing (as </a:t>
                </a:r>
                <a14:m>
                  <m:oMath xmlns:m="http://schemas.openxmlformats.org/officeDocument/2006/math">
                    <m:r>
                      <a:rPr lang="en-US" altLang="zh-CN" i="1"/>
                      <m:t>𝛼</m:t>
                    </m:r>
                  </m:oMath>
                </a14:m>
                <a:r>
                  <a:rPr lang="en-US" altLang="zh-CN" dirty="0"/>
                  <a:t> restricted on </a:t>
                </a:r>
                <a14:m>
                  <m:oMath xmlns:m="http://schemas.openxmlformats.org/officeDocument/2006/math">
                    <m:r>
                      <a:rPr lang="en-US" altLang="zh-CN" i="1"/>
                      <m:t>[0,1]</m:t>
                    </m:r>
                  </m:oMath>
                </a14:m>
                <a:r>
                  <a:rPr lang="en-US" altLang="zh-CN" dirty="0"/>
                  <a:t> as well, so increasing is the only possible situation)   </a:t>
                </a:r>
                <a14:m>
                  <m:oMath xmlns:m="http://schemas.openxmlformats.org/officeDocument/2006/math">
                    <m:r>
                      <a:rPr lang="en-US" altLang="zh-CN" i="1"/>
                      <m:t>⇔</m:t>
                    </m:r>
                  </m:oMath>
                </a14:m>
                <a:r>
                  <a:rPr lang="en-US" altLang="zh-CN" dirty="0"/>
                  <a:t>  </a:t>
                </a:r>
                <a14:m>
                  <m:oMath xmlns:m="http://schemas.openxmlformats.org/officeDocument/2006/math">
                    <m:r>
                      <a:rPr lang="en-US" altLang="zh-CN" i="1"/>
                      <m:t>𝐷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𝜌</m:t>
                        </m:r>
                      </m:e>
                    </m:d>
                    <m:r>
                      <a:rPr lang="en-US" altLang="zh-CN" i="1"/>
                      <m:t>&gt;0</m:t>
                    </m:r>
                  </m:oMath>
                </a14:m>
                <a:r>
                  <a:rPr lang="en-US" altLang="zh-CN" dirty="0"/>
                  <a:t>  </a:t>
                </a:r>
                <a14:m>
                  <m:oMath xmlns:m="http://schemas.openxmlformats.org/officeDocument/2006/math">
                    <m:r>
                      <a:rPr lang="en-US" altLang="zh-CN" i="1"/>
                      <m:t>⇔</m:t>
                    </m:r>
                  </m:oMath>
                </a14:m>
                <a:r>
                  <a:rPr lang="en-US" altLang="zh-CN" dirty="0"/>
                  <a:t>  </a:t>
                </a:r>
                <a14:m>
                  <m:oMath xmlns:m="http://schemas.openxmlformats.org/officeDocument/2006/math">
                    <m:r>
                      <a:rPr lang="en-US" altLang="zh-CN" i="1"/>
                      <m:t>0≤</m:t>
                    </m:r>
                    <m:r>
                      <a:rPr lang="en-US" altLang="zh-CN" i="1"/>
                      <m:t>𝛼</m:t>
                    </m:r>
                    <m:r>
                      <a:rPr lang="en-US" altLang="zh-CN" i="1"/>
                      <m:t>&lt;</m:t>
                    </m:r>
                    <m:f>
                      <m:fPr>
                        <m:ctrlPr>
                          <a:rPr lang="zh-CN" altLang="zh-CN" i="1"/>
                        </m:ctrlPr>
                      </m:fPr>
                      <m:num>
                        <m:r>
                          <a:rPr lang="en-US" altLang="zh-CN" i="1"/>
                          <m:t>3</m:t>
                        </m:r>
                      </m:num>
                      <m:den>
                        <m:r>
                          <a:rPr lang="en-US" altLang="zh-CN" i="1"/>
                          <m:t>4</m:t>
                        </m:r>
                      </m:den>
                    </m:f>
                  </m:oMath>
                </a14:m>
                <a:r>
                  <a:rPr lang="en-US" altLang="zh-CN" dirty="0"/>
                  <a:t>  </a:t>
                </a:r>
                <a14:m>
                  <m:oMath xmlns:m="http://schemas.openxmlformats.org/officeDocument/2006/math">
                    <m:r>
                      <a:rPr lang="en-US" altLang="zh-CN" i="1"/>
                      <m:t>⇔</m:t>
                    </m:r>
                  </m:oMath>
                </a14:m>
                <a:r>
                  <a:rPr lang="en-US" altLang="zh-CN" dirty="0"/>
                  <a:t>  globally stable, PDE is well-posed</a:t>
                </a:r>
                <a:endParaRPr lang="zh-CN" altLang="zh-CN" dirty="0"/>
              </a:p>
              <a:p>
                <a:pPr marL="0" lvl="0" indent="0">
                  <a:buNone/>
                </a:pPr>
                <a:r>
                  <a:rPr lang="en-US" altLang="zh-CN" dirty="0"/>
                  <a:t>(2) Distributional solutions jump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1</m:t>
                        </m:r>
                      </m:sub>
                    </m:sSub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2</m:t>
                        </m:r>
                      </m:sub>
                    </m:sSub>
                  </m:oMath>
                </a14:m>
                <a:r>
                  <a:rPr lang="en-US" altLang="zh-CN" dirty="0"/>
                  <a:t>   </a:t>
                </a:r>
                <a14:m>
                  <m:oMath xmlns:m="http://schemas.openxmlformats.org/officeDocument/2006/math">
                    <m:r>
                      <a:rPr lang="en-US" altLang="zh-CN" i="1"/>
                      <m:t>⇔</m:t>
                    </m:r>
                  </m:oMath>
                </a14:m>
                <a:r>
                  <a:rPr lang="en-US" altLang="zh-CN" dirty="0"/>
                  <a:t>   </a:t>
                </a:r>
                <a14:m>
                  <m:oMath xmlns:m="http://schemas.openxmlformats.org/officeDocument/2006/math">
                    <m:r>
                      <a:rPr lang="en-US" altLang="zh-CN" i="1"/>
                      <m:t>𝐾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𝜌</m:t>
                        </m:r>
                      </m:e>
                    </m:d>
                    <m:r>
                      <a:rPr lang="en-US" altLang="zh-CN" i="1"/>
                      <m:t>=</m:t>
                    </m:r>
                    <m:r>
                      <a:rPr lang="en-US" altLang="zh-CN" i="1"/>
                      <m:t>𝜌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1−2</m:t>
                        </m:r>
                        <m:r>
                          <a:rPr lang="en-US" altLang="zh-CN" i="1"/>
                          <m:t>𝛼𝜌</m:t>
                        </m:r>
                        <m:r>
                          <a:rPr lang="en-US" altLang="zh-CN" i="1"/>
                          <m:t>+</m:t>
                        </m:r>
                        <m:r>
                          <a:rPr lang="en-US" altLang="zh-CN" i="1"/>
                          <m:t>𝛼</m:t>
                        </m:r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p>
                            <m:r>
                              <a:rPr lang="en-US" altLang="zh-CN" i="1"/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zh-CN" i="1"/>
                      <m:t>=</m:t>
                    </m:r>
                    <m:r>
                      <a:rPr lang="en-US" altLang="zh-CN" i="1"/>
                      <m:t>𝑅</m:t>
                    </m:r>
                  </m:oMath>
                </a14:m>
                <a:r>
                  <a:rPr lang="en-US" altLang="zh-CN" dirty="0"/>
                  <a:t> has multiple roots for </a:t>
                </a:r>
                <a14:m>
                  <m:oMath xmlns:m="http://schemas.openxmlformats.org/officeDocument/2006/math">
                    <m:r>
                      <a:rPr lang="en-US" altLang="zh-CN" i="1"/>
                      <m:t>𝜌</m:t>
                    </m:r>
                    <m:r>
                      <a:rPr lang="en-US" altLang="zh-CN" i="1"/>
                      <m:t>∈[0,1]</m:t>
                    </m:r>
                  </m:oMath>
                </a14:m>
                <a:r>
                  <a:rPr lang="en-US" altLang="zh-CN" dirty="0"/>
                  <a:t>  </a:t>
                </a:r>
                <a14:m>
                  <m:oMath xmlns:m="http://schemas.openxmlformats.org/officeDocument/2006/math">
                    <m:r>
                      <a:rPr lang="en-US" altLang="zh-CN" i="1"/>
                      <m:t>⇔</m:t>
                    </m:r>
                  </m:oMath>
                </a14:m>
                <a:r>
                  <a:rPr lang="en-US" altLang="zh-CN" dirty="0"/>
                  <a:t>  </a:t>
                </a:r>
                <a14:m>
                  <m:oMath xmlns:m="http://schemas.openxmlformats.org/officeDocument/2006/math">
                    <m:r>
                      <a:rPr lang="en-US" altLang="zh-CN" i="1"/>
                      <m:t>𝐾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𝜌</m:t>
                        </m:r>
                      </m:e>
                    </m:d>
                    <m:r>
                      <a:rPr lang="en-US" altLang="zh-CN" i="1"/>
                      <m:t>=</m:t>
                    </m:r>
                    <m:r>
                      <a:rPr lang="en-US" altLang="zh-CN" i="1"/>
                      <m:t>𝜌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1−2</m:t>
                        </m:r>
                        <m:r>
                          <a:rPr lang="en-US" altLang="zh-CN" i="1"/>
                          <m:t>𝛼𝜌</m:t>
                        </m:r>
                        <m:r>
                          <a:rPr lang="en-US" altLang="zh-CN" i="1"/>
                          <m:t>+</m:t>
                        </m:r>
                        <m:r>
                          <a:rPr lang="en-US" altLang="zh-CN" i="1"/>
                          <m:t>𝛼</m:t>
                        </m:r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p>
                            <m:r>
                              <a:rPr lang="en-US" altLang="zh-CN" i="1"/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zh-CN" dirty="0"/>
                  <a:t> has 2 extrema for </a:t>
                </a:r>
                <a14:m>
                  <m:oMath xmlns:m="http://schemas.openxmlformats.org/officeDocument/2006/math">
                    <m:r>
                      <a:rPr lang="en-US" altLang="zh-CN" i="1"/>
                      <m:t>𝜌</m:t>
                    </m:r>
                    <m:r>
                      <a:rPr lang="en-US" altLang="zh-CN" i="1"/>
                      <m:t>∈[0,1]</m:t>
                    </m:r>
                  </m:oMath>
                </a14:m>
                <a:r>
                  <a:rPr lang="en-US" altLang="zh-CN" dirty="0"/>
                  <a:t>  </a:t>
                </a:r>
                <a14:m>
                  <m:oMath xmlns:m="http://schemas.openxmlformats.org/officeDocument/2006/math">
                    <m:r>
                      <a:rPr lang="en-US" altLang="zh-CN" i="1"/>
                      <m:t>⇔</m:t>
                    </m:r>
                  </m:oMath>
                </a14:m>
                <a:r>
                  <a:rPr lang="en-US" altLang="zh-CN" dirty="0"/>
                  <a:t>  </a:t>
                </a:r>
                <a14:m>
                  <m:oMath xmlns:m="http://schemas.openxmlformats.org/officeDocument/2006/math">
                    <m:r>
                      <a:rPr lang="en-US" altLang="zh-CN" i="1"/>
                      <m:t>𝐷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𝜌</m:t>
                        </m:r>
                      </m:e>
                    </m:d>
                    <m:r>
                      <a:rPr lang="en-US" altLang="zh-CN" i="1"/>
                      <m:t>&lt;0</m:t>
                    </m:r>
                  </m:oMath>
                </a14:m>
                <a:r>
                  <a:rPr lang="en-US" altLang="zh-CN" dirty="0"/>
                  <a:t>  </a:t>
                </a:r>
                <a14:m>
                  <m:oMath xmlns:m="http://schemas.openxmlformats.org/officeDocument/2006/math">
                    <m:r>
                      <a:rPr lang="en-US" altLang="zh-CN" i="1"/>
                      <m:t>⇔</m:t>
                    </m:r>
                  </m:oMath>
                </a14:m>
                <a:r>
                  <a:rPr lang="en-US" altLang="zh-CN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/>
                        </m:ctrlPr>
                      </m:fPr>
                      <m:num>
                        <m:r>
                          <a:rPr lang="en-US" altLang="zh-CN" i="1"/>
                          <m:t>3</m:t>
                        </m:r>
                      </m:num>
                      <m:den>
                        <m:r>
                          <a:rPr lang="en-US" altLang="zh-CN" i="1"/>
                          <m:t>4</m:t>
                        </m:r>
                      </m:den>
                    </m:f>
                    <m:r>
                      <a:rPr lang="en-US" altLang="zh-CN" i="1"/>
                      <m:t>&lt;</m:t>
                    </m:r>
                    <m:r>
                      <a:rPr lang="en-US" altLang="zh-CN" i="1"/>
                      <m:t>𝛼</m:t>
                    </m:r>
                    <m:r>
                      <a:rPr lang="en-US" altLang="zh-CN" i="1"/>
                      <m:t>≤1</m:t>
                    </m:r>
                  </m:oMath>
                </a14:m>
                <a:r>
                  <a:rPr lang="en-US" altLang="zh-CN" dirty="0"/>
                  <a:t>  </a:t>
                </a:r>
                <a14:m>
                  <m:oMath xmlns:m="http://schemas.openxmlformats.org/officeDocument/2006/math">
                    <m:r>
                      <a:rPr lang="en-US" altLang="zh-CN" i="1"/>
                      <m:t>⇔</m:t>
                    </m:r>
                  </m:oMath>
                </a14:m>
                <a:r>
                  <a:rPr lang="en-US" altLang="zh-CN" dirty="0"/>
                  <a:t>  PDE is ill-posed in the interval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𝐼</m:t>
                        </m:r>
                      </m:e>
                      <m:sub>
                        <m:r>
                          <a:rPr lang="en-US" altLang="zh-CN" i="1"/>
                          <m:t>𝛼</m:t>
                        </m:r>
                      </m:sub>
                    </m:sSub>
                  </m:oMath>
                </a14:m>
                <a:endParaRPr lang="zh-CN" altLang="zh-CN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10E707E-0D2D-4D75-8057-517BED5D07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609600"/>
                <a:ext cx="10515600" cy="5567363"/>
              </a:xfrm>
              <a:blipFill>
                <a:blip r:embed="rId2"/>
                <a:stretch>
                  <a:fillRect l="-1043" t="-2191" r="-12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6761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0D0B3A7-CAC7-49BB-AF9D-0AD3619897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altLang="zh-CN" dirty="0"/>
                  <a:t>In case (2), from the linear stability analysis, we need to get rid of that </a:t>
                </a:r>
                <a14:m>
                  <m:oMath xmlns:m="http://schemas.openxmlformats.org/officeDocument/2006/math">
                    <m:r>
                      <a:rPr lang="en-US" altLang="zh-CN" i="1"/>
                      <m:t>𝜌</m:t>
                    </m:r>
                  </m:oMath>
                </a14:m>
                <a:r>
                  <a:rPr lang="en-US" altLang="zh-CN" dirty="0"/>
                  <a:t> located in the interval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𝐼</m:t>
                        </m:r>
                      </m:e>
                      <m:sub>
                        <m:r>
                          <a:rPr lang="en-US" altLang="zh-CN" i="1"/>
                          <m:t>𝛼</m:t>
                        </m:r>
                      </m:sub>
                    </m:sSub>
                  </m:oMath>
                </a14:m>
                <a:r>
                  <a:rPr lang="en-US" altLang="zh-CN" dirty="0"/>
                  <a:t> where the diffusivity </a:t>
                </a:r>
                <a14:m>
                  <m:oMath xmlns:m="http://schemas.openxmlformats.org/officeDocument/2006/math">
                    <m:r>
                      <a:rPr lang="en-US" altLang="zh-CN" i="1"/>
                      <m:t>𝐷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𝜌</m:t>
                        </m:r>
                      </m:e>
                    </m:d>
                    <m:r>
                      <a:rPr lang="en-US" altLang="zh-CN" i="1"/>
                      <m:t>&lt;0</m:t>
                    </m:r>
                  </m:oMath>
                </a14:m>
                <a:r>
                  <a:rPr lang="en-US" altLang="zh-CN" dirty="0"/>
                  <a:t>, as we only allow for “stable” values of the density. From the shape of the curve </a:t>
                </a:r>
                <a14:m>
                  <m:oMath xmlns:m="http://schemas.openxmlformats.org/officeDocument/2006/math">
                    <m:r>
                      <a:rPr lang="en-US" altLang="zh-CN" i="1"/>
                      <m:t>𝜌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r>
                          <a:rPr lang="en-US" altLang="zh-CN" i="1"/>
                          <m:t>1−2</m:t>
                        </m:r>
                        <m:r>
                          <a:rPr lang="en-US" altLang="zh-CN" i="1"/>
                          <m:t>𝛼𝜌</m:t>
                        </m:r>
                        <m:r>
                          <a:rPr lang="en-US" altLang="zh-CN" i="1"/>
                          <m:t>+</m:t>
                        </m:r>
                        <m:r>
                          <a:rPr lang="en-US" altLang="zh-CN" i="1"/>
                          <m:t>𝛼</m:t>
                        </m:r>
                        <m:sSup>
                          <m:sSupPr>
                            <m:ctrlPr>
                              <a:rPr lang="zh-CN" altLang="zh-CN" i="1"/>
                            </m:ctrlPr>
                          </m:sSup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p>
                            <m:r>
                              <a:rPr lang="en-US" altLang="zh-CN" i="1"/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zh-CN" i="1"/>
                      <m:t>=</m:t>
                    </m:r>
                    <m:r>
                      <a:rPr lang="en-US" altLang="zh-CN" i="1"/>
                      <m:t>𝑅</m:t>
                    </m:r>
                  </m:oMath>
                </a14:m>
                <a:r>
                  <a:rPr lang="en-US" altLang="zh-CN" dirty="0"/>
                  <a:t>, it is easy to see that the dropped </a:t>
                </a:r>
                <a14:m>
                  <m:oMath xmlns:m="http://schemas.openxmlformats.org/officeDocument/2006/math">
                    <m:r>
                      <a:rPr lang="en-US" altLang="zh-CN" i="1"/>
                      <m:t>𝜌</m:t>
                    </m:r>
                  </m:oMath>
                </a14:m>
                <a:r>
                  <a:rPr lang="en-US" altLang="zh-CN" dirty="0"/>
                  <a:t> is the middle one, the one between the minimal and maximal points. The remained 2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1</m:t>
                        </m:r>
                      </m:sub>
                    </m:sSub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/>
                        </m:ctrlPr>
                      </m:sSubPr>
                      <m:e>
                        <m:r>
                          <a:rPr lang="en-US" altLang="zh-CN" i="1"/>
                          <m:t>𝜌</m:t>
                        </m:r>
                      </m:e>
                      <m:sub>
                        <m:r>
                          <a:rPr lang="en-US" altLang="zh-CN" i="1"/>
                          <m:t>2</m:t>
                        </m:r>
                      </m:sub>
                    </m:sSub>
                  </m:oMath>
                </a14:m>
                <a:r>
                  <a:rPr lang="en-US" altLang="zh-CN" dirty="0"/>
                  <a:t> satisfy </a:t>
                </a:r>
                <a14:m>
                  <m:oMath xmlns:m="http://schemas.openxmlformats.org/officeDocument/2006/math">
                    <m:r>
                      <a:rPr lang="en-US" altLang="zh-CN" i="1"/>
                      <m:t>𝐾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b>
                            <m:r>
                              <a:rPr lang="en-US" altLang="zh-CN" i="1"/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i="1"/>
                      <m:t>=</m:t>
                    </m:r>
                    <m:r>
                      <a:rPr lang="en-US" altLang="zh-CN" i="1"/>
                      <m:t>𝐾</m:t>
                    </m:r>
                    <m:d>
                      <m:dPr>
                        <m:ctrlPr>
                          <a:rPr lang="zh-CN" altLang="zh-CN" i="1"/>
                        </m:ctrlPr>
                      </m:dPr>
                      <m:e>
                        <m:sSub>
                          <m:sSubPr>
                            <m:ctrlPr>
                              <a:rPr lang="zh-CN" altLang="zh-CN" i="1"/>
                            </m:ctrlPr>
                          </m:sSubPr>
                          <m:e>
                            <m:r>
                              <a:rPr lang="en-US" altLang="zh-CN" i="1"/>
                              <m:t>𝜌</m:t>
                            </m:r>
                          </m:e>
                          <m:sub>
                            <m:r>
                              <a:rPr lang="en-US" altLang="zh-CN" i="1"/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i="1"/>
                      <m:t>=</m:t>
                    </m:r>
                    <m:r>
                      <a:rPr lang="en-US" altLang="zh-CN" i="1"/>
                      <m:t>𝑅</m:t>
                    </m:r>
                  </m:oMath>
                </a14:m>
                <a:r>
                  <a:rPr lang="en-US" altLang="zh-CN" dirty="0"/>
                  <a:t>, which match with the 2 plateau values in the results of numerical experiments.</a:t>
                </a:r>
                <a:endParaRPr lang="zh-CN" altLang="zh-CN" dirty="0"/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0D0B3A7-CAC7-49BB-AF9D-0AD3619897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521" r="-15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36889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243BE88-E04F-426A-A4EE-30C9BA89FA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590550"/>
                <a:ext cx="10515600" cy="5586413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US" altLang="zh-CN" dirty="0"/>
                  <a:t>Now we can generalize the weak solution (41) of steady state problem: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𝜌</m:t>
                      </m:r>
                      <m:r>
                        <a:rPr lang="en-US" altLang="zh-CN" i="1"/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zh-CN" altLang="zh-CN" i="1"/>
                          </m:ctrlPr>
                        </m:dPr>
                        <m:e>
                          <m:eqArr>
                            <m:eqArrPr>
                              <m:ctrlPr>
                                <a:rPr lang="zh-CN" altLang="zh-CN" i="1"/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1</m:t>
                                  </m:r>
                                </m:sub>
                              </m:sSub>
                              <m:r>
                                <a:rPr lang="en-US" altLang="zh-CN" i="1"/>
                                <m:t>,   </m:t>
                              </m:r>
                              <m:r>
                                <a:rPr lang="en-US" altLang="zh-CN" i="1"/>
                                <m:t>𝑥</m:t>
                              </m:r>
                              <m:r>
                                <a:rPr lang="en-US" altLang="zh-CN" i="1"/>
                                <m:t>∈[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𝑐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2</m:t>
                                  </m:r>
                                  <m:r>
                                    <a:rPr lang="en-US" altLang="zh-CN" i="1"/>
                                    <m:t>𝑘</m:t>
                                  </m:r>
                                </m:sub>
                              </m:sSub>
                              <m:r>
                                <a:rPr lang="en-US" altLang="zh-CN" i="1"/>
                                <m:t>,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𝑐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2</m:t>
                                  </m:r>
                                  <m:r>
                                    <a:rPr lang="en-US" altLang="zh-CN" i="1"/>
                                    <m:t>𝑘</m:t>
                                  </m:r>
                                  <m:r>
                                    <a:rPr lang="en-US" altLang="zh-CN" i="1"/>
                                    <m:t>+1</m:t>
                                  </m:r>
                                </m:sub>
                              </m:sSub>
                              <m:r>
                                <a:rPr lang="en-US" altLang="zh-CN" i="1"/>
                                <m:t>)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2</m:t>
                                  </m:r>
                                </m:sub>
                              </m:sSub>
                              <m:r>
                                <a:rPr lang="en-US" altLang="zh-CN" i="1"/>
                                <m:t>,   </m:t>
                              </m:r>
                              <m:r>
                                <a:rPr lang="en-US" altLang="zh-CN" i="1"/>
                                <m:t>𝑥</m:t>
                              </m:r>
                              <m:r>
                                <a:rPr lang="en-US" altLang="zh-CN" i="1"/>
                                <m:t>∈[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𝑐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2</m:t>
                                  </m:r>
                                  <m:r>
                                    <a:rPr lang="en-US" altLang="zh-CN" i="1"/>
                                    <m:t>𝑘</m:t>
                                  </m:r>
                                  <m:r>
                                    <a:rPr lang="en-US" altLang="zh-CN" i="1"/>
                                    <m:t>−1</m:t>
                                  </m:r>
                                </m:sub>
                              </m:sSub>
                              <m:r>
                                <a:rPr lang="en-US" altLang="zh-CN" i="1"/>
                                <m:t>,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𝑐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2</m:t>
                                  </m:r>
                                  <m:r>
                                    <a:rPr lang="en-US" altLang="zh-CN" i="1"/>
                                    <m:t>𝑘</m:t>
                                  </m:r>
                                </m:sub>
                              </m:sSub>
                              <m:r>
                                <a:rPr lang="en-US" altLang="zh-CN" i="1"/>
                                <m:t>)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And by the conservation of mass, we have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𝑚𝑎𝑠𝑠</m:t>
                      </m:r>
                      <m:r>
                        <a:rPr lang="en-US" altLang="zh-CN" i="1"/>
                        <m:t>  </m:t>
                      </m:r>
                      <m:r>
                        <a:rPr lang="en-US" altLang="zh-CN" i="1"/>
                        <m:t>𝑀</m:t>
                      </m:r>
                      <m:r>
                        <a:rPr lang="en-US" altLang="zh-CN" i="1"/>
                        <m:t>=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𝜌</m:t>
                          </m:r>
                        </m:e>
                        <m:sub>
                          <m:r>
                            <a:rPr lang="en-US" altLang="zh-CN" i="1"/>
                            <m:t>1</m:t>
                          </m:r>
                        </m:sub>
                      </m:sSub>
                      <m:r>
                        <a:rPr lang="en-US" altLang="zh-CN" i="1"/>
                        <m:t>⋅</m:t>
                      </m:r>
                      <m:nary>
                        <m:naryPr>
                          <m:chr m:val="∑"/>
                          <m:supHide m:val="on"/>
                          <m:ctrlPr>
                            <a:rPr lang="zh-CN" altLang="zh-CN" i="1"/>
                          </m:ctrlPr>
                        </m:naryPr>
                        <m:sub>
                          <m:r>
                            <a:rPr lang="en-US" altLang="zh-CN" i="1"/>
                            <m:t>𝑘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𝑐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2</m:t>
                                  </m:r>
                                  <m:r>
                                    <a:rPr lang="en-US" altLang="zh-CN" i="1"/>
                                    <m:t>𝑘</m:t>
                                  </m:r>
                                  <m:r>
                                    <a:rPr lang="en-US" altLang="zh-CN" i="1"/>
                                    <m:t>+1</m:t>
                                  </m:r>
                                </m:sub>
                              </m:sSub>
                              <m:r>
                                <a:rPr lang="en-US" altLang="zh-CN" i="1"/>
                                <m:t>−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𝑐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2</m:t>
                                  </m:r>
                                  <m:r>
                                    <a:rPr lang="en-US" altLang="zh-CN" i="1"/>
                                    <m:t>𝑘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r>
                        <a:rPr lang="en-US" altLang="zh-CN" i="1"/>
                        <m:t>+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𝜌</m:t>
                          </m:r>
                        </m:e>
                        <m:sub>
                          <m:r>
                            <a:rPr lang="en-US" altLang="zh-CN" i="1"/>
                            <m:t>2</m:t>
                          </m:r>
                        </m:sub>
                      </m:sSub>
                      <m:r>
                        <a:rPr lang="en-US" altLang="zh-CN" i="1"/>
                        <m:t>⋅</m:t>
                      </m:r>
                      <m:nary>
                        <m:naryPr>
                          <m:chr m:val="∑"/>
                          <m:supHide m:val="on"/>
                          <m:ctrlPr>
                            <a:rPr lang="zh-CN" altLang="zh-CN" i="1"/>
                          </m:ctrlPr>
                        </m:naryPr>
                        <m:sub>
                          <m:r>
                            <a:rPr lang="en-US" altLang="zh-CN" i="1"/>
                            <m:t>𝑘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zh-CN" altLang="zh-CN" i="1"/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𝑐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2</m:t>
                                  </m:r>
                                  <m:r>
                                    <a:rPr lang="en-US" altLang="zh-CN" i="1"/>
                                    <m:t>𝑘</m:t>
                                  </m:r>
                                </m:sub>
                              </m:sSub>
                              <m:r>
                                <a:rPr lang="en-US" altLang="zh-CN" i="1"/>
                                <m:t>−</m:t>
                              </m:r>
                              <m:sSub>
                                <m:sSubPr>
                                  <m:ctrlPr>
                                    <a:rPr lang="zh-CN" altLang="zh-CN" i="1"/>
                                  </m:ctrlPr>
                                </m:sSubPr>
                                <m:e>
                                  <m:r>
                                    <a:rPr lang="en-US" altLang="zh-CN" i="1"/>
                                    <m:t>𝑐</m:t>
                                  </m:r>
                                </m:e>
                                <m:sub>
                                  <m:r>
                                    <a:rPr lang="en-US" altLang="zh-CN" i="1"/>
                                    <m:t>2</m:t>
                                  </m:r>
                                  <m:r>
                                    <a:rPr lang="en-US" altLang="zh-CN" i="1"/>
                                    <m:t>𝑘</m:t>
                                  </m:r>
                                  <m:r>
                                    <a:rPr lang="en-US" altLang="zh-CN" i="1"/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As we consider </a:t>
                </a:r>
                <a14:m>
                  <m:oMath xmlns:m="http://schemas.openxmlformats.org/officeDocument/2006/math">
                    <m:r>
                      <a:rPr lang="en-US" altLang="zh-CN" i="1"/>
                      <m:t>[0,1]</m:t>
                    </m:r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zh-CN" altLang="zh-CN" i="1"/>
                        </m:ctrlPr>
                      </m:naryPr>
                      <m:sub>
                        <m:r>
                          <a:rPr lang="en-US" altLang="zh-CN" i="1"/>
                          <m:t>𝑘</m:t>
                        </m:r>
                      </m:sub>
                      <m:sup/>
                      <m:e>
                        <m:d>
                          <m:dPr>
                            <m:ctrlPr>
                              <a:rPr lang="zh-CN" altLang="zh-CN" i="1"/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/>
                                </m:ctrlPr>
                              </m:sSubPr>
                              <m:e>
                                <m:r>
                                  <a:rPr lang="en-US" altLang="zh-CN" i="1"/>
                                  <m:t>𝑐</m:t>
                                </m:r>
                              </m:e>
                              <m:sub>
                                <m:r>
                                  <a:rPr lang="en-US" altLang="zh-CN" i="1"/>
                                  <m:t>2</m:t>
                                </m:r>
                                <m:r>
                                  <a:rPr lang="en-US" altLang="zh-CN" i="1"/>
                                  <m:t>𝑘</m:t>
                                </m:r>
                                <m:r>
                                  <a:rPr lang="en-US" altLang="zh-CN" i="1"/>
                                  <m:t>+1</m:t>
                                </m:r>
                              </m:sub>
                            </m:sSub>
                            <m:r>
                              <a:rPr lang="en-US" altLang="zh-CN" i="1"/>
                              <m:t>−</m:t>
                            </m:r>
                            <m:sSub>
                              <m:sSubPr>
                                <m:ctrlPr>
                                  <a:rPr lang="zh-CN" altLang="zh-CN" i="1"/>
                                </m:ctrlPr>
                              </m:sSubPr>
                              <m:e>
                                <m:r>
                                  <a:rPr lang="en-US" altLang="zh-CN" i="1"/>
                                  <m:t>𝑐</m:t>
                                </m:r>
                              </m:e>
                              <m:sub>
                                <m:r>
                                  <a:rPr lang="en-US" altLang="zh-CN" i="1"/>
                                  <m:t>2</m:t>
                                </m:r>
                                <m:r>
                                  <a:rPr lang="en-US" altLang="zh-CN" i="1"/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en-US" altLang="zh-CN" i="1"/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zh-CN" altLang="zh-CN" i="1"/>
                        </m:ctrlPr>
                      </m:naryPr>
                      <m:sub>
                        <m:r>
                          <a:rPr lang="en-US" altLang="zh-CN" i="1"/>
                          <m:t>𝑘</m:t>
                        </m:r>
                      </m:sub>
                      <m:sup/>
                      <m:e>
                        <m:d>
                          <m:dPr>
                            <m:ctrlPr>
                              <a:rPr lang="zh-CN" altLang="zh-CN" i="1"/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/>
                                </m:ctrlPr>
                              </m:sSubPr>
                              <m:e>
                                <m:r>
                                  <a:rPr lang="en-US" altLang="zh-CN" i="1"/>
                                  <m:t>𝑐</m:t>
                                </m:r>
                              </m:e>
                              <m:sub>
                                <m:r>
                                  <a:rPr lang="en-US" altLang="zh-CN" i="1"/>
                                  <m:t>2</m:t>
                                </m:r>
                                <m:r>
                                  <a:rPr lang="en-US" altLang="zh-CN" i="1"/>
                                  <m:t>𝑘</m:t>
                                </m:r>
                              </m:sub>
                            </m:sSub>
                            <m:r>
                              <a:rPr lang="en-US" altLang="zh-CN" i="1"/>
                              <m:t>−</m:t>
                            </m:r>
                            <m:sSub>
                              <m:sSubPr>
                                <m:ctrlPr>
                                  <a:rPr lang="zh-CN" altLang="zh-CN" i="1"/>
                                </m:ctrlPr>
                              </m:sSubPr>
                              <m:e>
                                <m:r>
                                  <a:rPr lang="en-US" altLang="zh-CN" i="1"/>
                                  <m:t>𝑐</m:t>
                                </m:r>
                              </m:e>
                              <m:sub>
                                <m:r>
                                  <a:rPr lang="en-US" altLang="zh-CN" i="1"/>
                                  <m:t>2</m:t>
                                </m:r>
                                <m:r>
                                  <a:rPr lang="en-US" altLang="zh-CN" i="1"/>
                                  <m:t>𝑘</m:t>
                                </m:r>
                                <m:r>
                                  <a:rPr lang="en-US" altLang="zh-CN" i="1"/>
                                  <m:t>−1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en-US" altLang="zh-CN" i="1"/>
                      <m:t>=1</m:t>
                    </m:r>
                  </m:oMath>
                </a14:m>
                <a:r>
                  <a:rPr lang="en-US" altLang="zh-CN" dirty="0"/>
                  <a:t>, so define </a:t>
                </a:r>
                <a14:m>
                  <m:oMath xmlns:m="http://schemas.openxmlformats.org/officeDocument/2006/math">
                    <m:r>
                      <a:rPr lang="en-US" altLang="zh-CN" i="1"/>
                      <m:t>𝐶</m:t>
                    </m:r>
                    <m:r>
                      <a:rPr lang="en-US" altLang="zh-CN" i="1"/>
                      <m:t>≔</m:t>
                    </m:r>
                    <m:nary>
                      <m:naryPr>
                        <m:chr m:val="∑"/>
                        <m:supHide m:val="on"/>
                        <m:ctrlPr>
                          <a:rPr lang="zh-CN" altLang="zh-CN" i="1"/>
                        </m:ctrlPr>
                      </m:naryPr>
                      <m:sub>
                        <m:r>
                          <a:rPr lang="en-US" altLang="zh-CN" i="1"/>
                          <m:t>𝑘</m:t>
                        </m:r>
                      </m:sub>
                      <m:sup/>
                      <m:e>
                        <m:d>
                          <m:dPr>
                            <m:ctrlPr>
                              <a:rPr lang="zh-CN" altLang="zh-CN" i="1"/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/>
                                </m:ctrlPr>
                              </m:sSubPr>
                              <m:e>
                                <m:r>
                                  <a:rPr lang="en-US" altLang="zh-CN" i="1"/>
                                  <m:t>𝑐</m:t>
                                </m:r>
                              </m:e>
                              <m:sub>
                                <m:r>
                                  <a:rPr lang="en-US" altLang="zh-CN" i="1"/>
                                  <m:t>2</m:t>
                                </m:r>
                                <m:r>
                                  <a:rPr lang="en-US" altLang="zh-CN" i="1"/>
                                  <m:t>𝑘</m:t>
                                </m:r>
                                <m:r>
                                  <a:rPr lang="en-US" altLang="zh-CN" i="1"/>
                                  <m:t>+1</m:t>
                                </m:r>
                              </m:sub>
                            </m:sSub>
                            <m:r>
                              <a:rPr lang="en-US" altLang="zh-CN" i="1"/>
                              <m:t>−</m:t>
                            </m:r>
                            <m:sSub>
                              <m:sSubPr>
                                <m:ctrlPr>
                                  <a:rPr lang="zh-CN" altLang="zh-CN" i="1"/>
                                </m:ctrlPr>
                              </m:sSubPr>
                              <m:e>
                                <m:r>
                                  <a:rPr lang="en-US" altLang="zh-CN" i="1"/>
                                  <m:t>𝑐</m:t>
                                </m:r>
                              </m:e>
                              <m:sub>
                                <m:r>
                                  <a:rPr lang="en-US" altLang="zh-CN" i="1"/>
                                  <m:t>2</m:t>
                                </m:r>
                                <m:r>
                                  <a:rPr lang="en-US" altLang="zh-CN" i="1"/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lang="en-US" altLang="zh-CN" dirty="0"/>
                  <a:t> and then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zh-CN" altLang="zh-CN" i="1"/>
                        </m:ctrlPr>
                      </m:naryPr>
                      <m:sub>
                        <m:r>
                          <a:rPr lang="en-US" altLang="zh-CN" i="1"/>
                          <m:t>𝑘</m:t>
                        </m:r>
                      </m:sub>
                      <m:sup/>
                      <m:e>
                        <m:d>
                          <m:dPr>
                            <m:ctrlPr>
                              <a:rPr lang="zh-CN" altLang="zh-CN" i="1"/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/>
                                </m:ctrlPr>
                              </m:sSubPr>
                              <m:e>
                                <m:r>
                                  <a:rPr lang="en-US" altLang="zh-CN" i="1"/>
                                  <m:t>𝑐</m:t>
                                </m:r>
                              </m:e>
                              <m:sub>
                                <m:r>
                                  <a:rPr lang="en-US" altLang="zh-CN" i="1"/>
                                  <m:t>2</m:t>
                                </m:r>
                                <m:r>
                                  <a:rPr lang="en-US" altLang="zh-CN" i="1"/>
                                  <m:t>𝑘</m:t>
                                </m:r>
                              </m:sub>
                            </m:sSub>
                            <m:r>
                              <a:rPr lang="en-US" altLang="zh-CN" i="1"/>
                              <m:t>−</m:t>
                            </m:r>
                            <m:sSub>
                              <m:sSubPr>
                                <m:ctrlPr>
                                  <a:rPr lang="zh-CN" altLang="zh-CN" i="1"/>
                                </m:ctrlPr>
                              </m:sSubPr>
                              <m:e>
                                <m:r>
                                  <a:rPr lang="en-US" altLang="zh-CN" i="1"/>
                                  <m:t>𝑐</m:t>
                                </m:r>
                              </m:e>
                              <m:sub>
                                <m:r>
                                  <a:rPr lang="en-US" altLang="zh-CN" i="1"/>
                                  <m:t>2</m:t>
                                </m:r>
                                <m:r>
                                  <a:rPr lang="en-US" altLang="zh-CN" i="1"/>
                                  <m:t>𝑘</m:t>
                                </m:r>
                                <m:r>
                                  <a:rPr lang="en-US" altLang="zh-CN" i="1"/>
                                  <m:t>−1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en-US" altLang="zh-CN" i="1"/>
                      <m:t>=1−</m:t>
                    </m:r>
                    <m:r>
                      <a:rPr lang="en-US" altLang="zh-CN" i="1"/>
                      <m:t>𝐶</m:t>
                    </m:r>
                  </m:oMath>
                </a14:m>
                <a:r>
                  <a:rPr lang="en-US" altLang="zh-CN" dirty="0"/>
                  <a:t>. The mass equation becomes the following (43):</a:t>
                </a:r>
                <a:endParaRPr lang="zh-CN" altLang="zh-CN" dirty="0"/>
              </a:p>
              <a:p>
                <a:pPr marL="0" indent="0">
                  <a:buNone/>
                </a:pPr>
                <a:r>
                  <a:rPr lang="en-US" altLang="zh-CN" dirty="0"/>
                  <a:t> </a:t>
                </a:r>
                <a:endParaRPr lang="zh-CN" altLang="zh-CN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/>
                        <m:t>𝑀</m:t>
                      </m:r>
                      <m:r>
                        <a:rPr lang="en-US" altLang="zh-CN" i="1"/>
                        <m:t>=</m:t>
                      </m:r>
                      <m:r>
                        <a:rPr lang="en-US" altLang="zh-CN" i="1"/>
                        <m:t>𝐶</m:t>
                      </m:r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𝜌</m:t>
                          </m:r>
                        </m:e>
                        <m:sub>
                          <m:r>
                            <a:rPr lang="en-US" altLang="zh-CN" i="1"/>
                            <m:t>1</m:t>
                          </m:r>
                        </m:sub>
                      </m:sSub>
                      <m:r>
                        <a:rPr lang="en-US" altLang="zh-CN" i="1"/>
                        <m:t>+</m:t>
                      </m:r>
                      <m:d>
                        <m:dPr>
                          <m:ctrlPr>
                            <a:rPr lang="zh-CN" altLang="zh-CN" i="1"/>
                          </m:ctrlPr>
                        </m:dPr>
                        <m:e>
                          <m:r>
                            <a:rPr lang="en-US" altLang="zh-CN" i="1"/>
                            <m:t>1−</m:t>
                          </m:r>
                          <m:r>
                            <a:rPr lang="en-US" altLang="zh-CN" i="1"/>
                            <m:t>𝐶</m:t>
                          </m:r>
                        </m:e>
                      </m:d>
                      <m:sSub>
                        <m:sSubPr>
                          <m:ctrlPr>
                            <a:rPr lang="zh-CN" altLang="zh-CN" i="1"/>
                          </m:ctrlPr>
                        </m:sSubPr>
                        <m:e>
                          <m:r>
                            <a:rPr lang="en-US" altLang="zh-CN" i="1"/>
                            <m:t>𝜌</m:t>
                          </m:r>
                        </m:e>
                        <m:sub>
                          <m:r>
                            <a:rPr lang="en-US" altLang="zh-CN" i="1"/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zh-CN" dirty="0"/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C243BE88-E04F-426A-A4EE-30C9BA89FA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590550"/>
                <a:ext cx="10515600" cy="5586413"/>
              </a:xfrm>
              <a:blipFill>
                <a:blip r:embed="rId2"/>
                <a:stretch>
                  <a:fillRect l="-4522" t="-24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1477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1001</Words>
  <Application>Microsoft Office PowerPoint</Application>
  <PresentationFormat>宽屏</PresentationFormat>
  <Paragraphs>98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1" baseType="lpstr">
      <vt:lpstr>等线</vt:lpstr>
      <vt:lpstr>等线 Light</vt:lpstr>
      <vt:lpstr>Arial</vt:lpstr>
      <vt:lpstr>Cambria Math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Dirkwilly Devil</dc:creator>
  <cp:lastModifiedBy>Dirkwilly Devil</cp:lastModifiedBy>
  <cp:revision>4</cp:revision>
  <dcterms:created xsi:type="dcterms:W3CDTF">2020-05-04T05:11:14Z</dcterms:created>
  <dcterms:modified xsi:type="dcterms:W3CDTF">2020-05-04T07:02:47Z</dcterms:modified>
</cp:coreProperties>
</file>